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4" r:id="rId5"/>
    <p:sldMasterId id="2147483676" r:id="rId6"/>
  </p:sldMasterIdLst>
  <p:notesMasterIdLst>
    <p:notesMasterId r:id="rId20"/>
  </p:notesMasterIdLst>
  <p:handoutMasterIdLst>
    <p:handoutMasterId r:id="rId21"/>
  </p:handoutMasterIdLst>
  <p:sldIdLst>
    <p:sldId id="271" r:id="rId7"/>
    <p:sldId id="258" r:id="rId8"/>
    <p:sldId id="259" r:id="rId9"/>
    <p:sldId id="260" r:id="rId10"/>
    <p:sldId id="261" r:id="rId11"/>
    <p:sldId id="266" r:id="rId12"/>
    <p:sldId id="270" r:id="rId13"/>
    <p:sldId id="262" r:id="rId14"/>
    <p:sldId id="263" r:id="rId15"/>
    <p:sldId id="267" r:id="rId16"/>
    <p:sldId id="268" r:id="rId17"/>
    <p:sldId id="264"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ciano, John A (FAA)" initials="PJA(" lastIdx="35" clrIdx="0">
    <p:extLst>
      <p:ext uri="{19B8F6BF-5375-455C-9EA6-DF929625EA0E}">
        <p15:presenceInfo xmlns:p15="http://schemas.microsoft.com/office/powerpoint/2012/main" userId="S-1-5-21-3215564045-1863808890-1157122868-3382517" providerId="AD"/>
      </p:ext>
    </p:extLst>
  </p:cmAuthor>
  <p:cmAuthor id="2" name="Brooks, Deandra (FAA)" initials="BD(" lastIdx="15" clrIdx="1">
    <p:extLst>
      <p:ext uri="{19B8F6BF-5375-455C-9EA6-DF929625EA0E}">
        <p15:presenceInfo xmlns:p15="http://schemas.microsoft.com/office/powerpoint/2012/main" userId="S-1-5-21-3215564045-1863808890-1157122868-1883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3864"/>
    <a:srgbClr val="5587C1"/>
    <a:srgbClr val="213565"/>
    <a:srgbClr val="59F19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039CF-4047-41D9-A023-FFF8691ADE12}" v="118" dt="2023-09-21T17:30:31.095"/>
    <p1510:client id="{5B72B885-8510-4885-9ECB-7029D085E5AD}" v="1" dt="2023-09-21T17:32:35.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5215" autoAdjust="0"/>
  </p:normalViewPr>
  <p:slideViewPr>
    <p:cSldViewPr snapToGrid="0">
      <p:cViewPr varScale="1">
        <p:scale>
          <a:sx n="82" d="100"/>
          <a:sy n="82" d="100"/>
        </p:scale>
        <p:origin x="504" y="5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78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98C2C7-14F0-854B-B658-CB49368F63C0}" type="datetime1">
              <a:rPr lang="en-US"/>
              <a:pPr/>
              <a:t>9/21/2023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4AAE3B-BB45-CE4F-84FF-1177C0AB8248}" type="slidenum">
              <a: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8470C-72AB-8E4A-9274-4607A7782238}" type="datetime1">
              <a:rPr lang="en-US"/>
              <a:pPr/>
              <a:t>9/21/2023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9427C-A2C0-D44F-AA32-259B8DD5D75D}" type="slidenum">
              <a:rPr/>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ederalregister.gov/documents/2023/09/15/2023-20074/enforcement-policy-regarding-operator-compliance-deadline-for-remote-identification-of-unmanne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thedronegirl.com/2023/09/21/remote-id-enforcemen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January</a:t>
            </a:r>
            <a:r>
              <a:rPr lang="en-US" baseline="0" dirty="0"/>
              <a:t> 15, 2021, the FAA’s final rule on Remote Identification of Unmanned Aircraft or Remote ID was published in the Federal Register.</a:t>
            </a:r>
          </a:p>
          <a:p>
            <a:endParaRPr lang="en-US" baseline="0" dirty="0"/>
          </a:p>
          <a:p>
            <a:r>
              <a:rPr lang="en-US" baseline="0" dirty="0"/>
              <a:t>The rule became effective on April 21, 2021, and it established two very important dates:</a:t>
            </a:r>
          </a:p>
          <a:p>
            <a:pPr marL="171450" indent="-171450">
              <a:buFont typeface="Arial" panose="020B0604020202020204" pitchFamily="34" charset="0"/>
              <a:buChar char="•"/>
            </a:pPr>
            <a:r>
              <a:rPr lang="en-US" baseline="0" dirty="0"/>
              <a:t>September 16, 2022 was the compliance date for manufacturers. All drones produced for sale in the U.S. must meet the standard Remote ID equipment requirements.</a:t>
            </a:r>
          </a:p>
          <a:p>
            <a:pPr marL="171450" indent="-171450">
              <a:buFont typeface="Arial" panose="020B0604020202020204" pitchFamily="34" charset="0"/>
              <a:buChar char="•"/>
            </a:pPr>
            <a:r>
              <a:rPr lang="en-US" dirty="0"/>
              <a:t>September 16,</a:t>
            </a:r>
            <a:r>
              <a:rPr lang="en-US" baseline="0" dirty="0"/>
              <a:t> </a:t>
            </a:r>
            <a:r>
              <a:rPr lang="en-US" dirty="0"/>
              <a:t>2023 was </a:t>
            </a:r>
            <a:r>
              <a:rPr lang="en-US" baseline="0" dirty="0"/>
              <a:t>the operational compliance deadline. All drone pilots who are required to register their drones must operate in accordance with the Remote ID rule.</a:t>
            </a:r>
            <a:endParaRPr lang="en-US" baseline="0" dirty="0">
              <a:cs typeface="Calibri"/>
            </a:endParaRPr>
          </a:p>
          <a:p>
            <a:endParaRPr lang="en-US" dirty="0">
              <a:cs typeface="Calibri"/>
            </a:endParaRPr>
          </a:p>
          <a:p>
            <a:r>
              <a:rPr lang="en-US" dirty="0">
                <a:cs typeface="Calibri"/>
              </a:rPr>
              <a:t>On September 15, 2023, the FAA published a notice of enforcement policy in the Federal Register advising they will exercise their discretion in determining how to handle any apparent operational noncompliance with Remote ID, including exercising discretion to not take enforcement action, if appropriate.  More information is available here:</a:t>
            </a:r>
          </a:p>
          <a:p>
            <a:pPr marL="171450" indent="-171450">
              <a:buFont typeface="Arial"/>
              <a:buChar char="•"/>
            </a:pPr>
            <a:r>
              <a:rPr lang="en-US" dirty="0">
                <a:hlinkClick r:id="rId3"/>
              </a:rPr>
              <a:t>https://www.federalregister.gov/documents/2023/09/15/2023-20074/enforcement-policy-regarding-operator-compliance-deadline-for-remote-identification-of-unmanned</a:t>
            </a:r>
            <a:r>
              <a:rPr lang="en-US" dirty="0"/>
              <a:t> </a:t>
            </a:r>
            <a:endParaRPr lang="en-US" dirty="0">
              <a:cs typeface="Calibri"/>
            </a:endParaRPr>
          </a:p>
          <a:p>
            <a:pPr marL="171450" indent="-171450">
              <a:buFont typeface="Arial"/>
              <a:buChar char="•"/>
            </a:pPr>
            <a:r>
              <a:rPr lang="en-US" dirty="0">
                <a:hlinkClick r:id="rId4"/>
              </a:rPr>
              <a:t>https://www.thedronegirl.com/2023/09/21/remote-id-enforcement/</a:t>
            </a:r>
            <a:r>
              <a:rPr lang="en-US" dirty="0"/>
              <a:t> </a:t>
            </a:r>
            <a:endParaRPr lang="en-US" baseline="0" dirty="0">
              <a:cs typeface="Calibri"/>
            </a:endParaRPr>
          </a:p>
          <a:p>
            <a:pPr marL="171450" indent="-171450">
              <a:buFontTx/>
              <a:buChar char="•"/>
            </a:pPr>
            <a:endParaRPr lang="en-US" dirty="0"/>
          </a:p>
          <a:p>
            <a:pPr marL="0" indent="0">
              <a:buFont typeface="Arial" panose="020B0604020202020204" pitchFamily="34" charset="0"/>
              <a:buNone/>
            </a:pPr>
            <a:r>
              <a:rPr lang="en-US" baseline="0" dirty="0"/>
              <a:t>The final rule applies to recreational flyers, part 107 pilots, and public safety organizations using drones.</a:t>
            </a:r>
          </a:p>
        </p:txBody>
      </p:sp>
      <p:sp>
        <p:nvSpPr>
          <p:cNvPr id="4" name="Slide Number Placeholder 3"/>
          <p:cNvSpPr>
            <a:spLocks noGrp="1"/>
          </p:cNvSpPr>
          <p:nvPr>
            <p:ph type="sldNum" sz="quarter" idx="10"/>
          </p:nvPr>
        </p:nvSpPr>
        <p:spPr/>
        <p:txBody>
          <a:bodyPr/>
          <a:lstStyle/>
          <a:p>
            <a:fld id="{E069427C-A2C0-D44F-AA32-259B8DD5D75D}" type="slidenum">
              <a:rPr lang="en-US" smtClean="0"/>
              <a:pPr/>
              <a:t>2</a:t>
            </a:fld>
            <a:endParaRPr lang="en-US"/>
          </a:p>
        </p:txBody>
      </p:sp>
    </p:spTree>
    <p:extLst>
      <p:ext uri="{BB962C8B-B14F-4D97-AF65-F5344CB8AC3E}">
        <p14:creationId xmlns:p14="http://schemas.microsoft.com/office/powerpoint/2010/main" val="410939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Foreign</a:t>
            </a:r>
            <a:r>
              <a:rPr lang="en-US" baseline="0" dirty="0"/>
              <a:t> visitors traveling to the U.S. with a drone registered in another country need to provide notice of identification before flying in the U.S.</a:t>
            </a:r>
          </a:p>
          <a:p>
            <a:endParaRPr lang="en-US" baseline="0" dirty="0"/>
          </a:p>
          <a:p>
            <a:r>
              <a:rPr lang="en-US" baseline="0" dirty="0"/>
              <a:t>U.S. citizens flying a drone registered in another country must also provide notice of identification.</a:t>
            </a:r>
            <a:endParaRPr lang="en-US" dirty="0"/>
          </a:p>
          <a:p>
            <a:endParaRPr lang="en-US" dirty="0"/>
          </a:p>
        </p:txBody>
      </p:sp>
      <p:sp>
        <p:nvSpPr>
          <p:cNvPr id="4" name="Slide Number Placeholder 3"/>
          <p:cNvSpPr>
            <a:spLocks noGrp="1"/>
          </p:cNvSpPr>
          <p:nvPr>
            <p:ph type="sldNum" sz="quarter" idx="10"/>
          </p:nvPr>
        </p:nvSpPr>
        <p:spPr/>
        <p:txBody>
          <a:bodyPr/>
          <a:lstStyle/>
          <a:p>
            <a:fld id="{E069427C-A2C0-D44F-AA32-259B8DD5D75D}" type="slidenum">
              <a:rPr lang="en-US" smtClean="0"/>
              <a:pPr/>
              <a:t>11</a:t>
            </a:fld>
            <a:endParaRPr lang="en-US"/>
          </a:p>
        </p:txBody>
      </p:sp>
    </p:spTree>
    <p:extLst>
      <p:ext uri="{BB962C8B-B14F-4D97-AF65-F5344CB8AC3E}">
        <p14:creationId xmlns:p14="http://schemas.microsoft.com/office/powerpoint/2010/main" val="195807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FAA recognized identification area or </a:t>
            </a:r>
            <a:r>
              <a:rPr lang="en-US" dirty="0"/>
              <a:t>FRIA is a defined geographic area where drones can be flown without Remote ID.</a:t>
            </a:r>
          </a:p>
          <a:p>
            <a:endParaRPr lang="en-US" dirty="0"/>
          </a:p>
          <a:p>
            <a:r>
              <a:rPr lang="en-US" dirty="0"/>
              <a:t>FAA-recognized</a:t>
            </a:r>
            <a:r>
              <a:rPr lang="en-US" baseline="0" dirty="0"/>
              <a:t> Community Based Organizations and educational institutions can request FRIAs through the </a:t>
            </a:r>
            <a:r>
              <a:rPr lang="en-US" baseline="0" dirty="0" err="1"/>
              <a:t>FAADroneZone</a:t>
            </a:r>
            <a:r>
              <a:rPr lang="en-US" baseline="0" dirty="0"/>
              <a:t>.</a:t>
            </a:r>
          </a:p>
          <a:p>
            <a:endParaRPr lang="en-US" baseline="0" dirty="0"/>
          </a:p>
          <a:p>
            <a:r>
              <a:rPr lang="en-US" baseline="0" dirty="0"/>
              <a:t>When flying in a FRIA, both the pilot and the drone must remain in the boundaries of the FRIA throughout the operation.</a:t>
            </a:r>
          </a:p>
          <a:p>
            <a:endParaRPr lang="en-US" baseline="0" dirty="0"/>
          </a:p>
          <a:p>
            <a:r>
              <a:rPr lang="en-US" baseline="0" dirty="0"/>
              <a:t>The pilot must be able to see the drone at all times throughout the duration of the flight.</a:t>
            </a:r>
          </a:p>
          <a:p>
            <a:endParaRPr lang="en-US" baseline="0" dirty="0"/>
          </a:p>
          <a:p>
            <a:r>
              <a:rPr lang="en-US" baseline="0" dirty="0"/>
              <a:t>If the drone is equipped with standard Remote ID or a broadcast module, it may not be disabled or turned off during the flight.</a:t>
            </a:r>
          </a:p>
          <a:p>
            <a:endParaRPr lang="en-US" baseline="0" dirty="0"/>
          </a:p>
          <a:p>
            <a:r>
              <a:rPr lang="en-US" baseline="0" dirty="0"/>
              <a:t>The FAA will be publishing the location of FRIAs on the FAA’s UAS Data Delivery (UDDS) website.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69427C-A2C0-D44F-AA32-259B8DD5D75D}" type="slidenum">
              <a:rPr lang="en-US" smtClean="0"/>
              <a:pPr/>
              <a:t>12</a:t>
            </a:fld>
            <a:endParaRPr lang="en-US"/>
          </a:p>
        </p:txBody>
      </p:sp>
    </p:spTree>
    <p:extLst>
      <p:ext uri="{BB962C8B-B14F-4D97-AF65-F5344CB8AC3E}">
        <p14:creationId xmlns:p14="http://schemas.microsoft.com/office/powerpoint/2010/main" val="185424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lots of</a:t>
            </a:r>
            <a:r>
              <a:rPr lang="en-US" baseline="0" dirty="0"/>
              <a:t> resources available to help you.</a:t>
            </a:r>
          </a:p>
          <a:p>
            <a:endParaRPr lang="en-US" baseline="0" dirty="0"/>
          </a:p>
          <a:p>
            <a:r>
              <a:rPr lang="en-US" baseline="0" dirty="0"/>
              <a:t>There is a ton of information on our website.</a:t>
            </a:r>
          </a:p>
          <a:p>
            <a:endParaRPr lang="en-US" baseline="0" dirty="0"/>
          </a:p>
          <a:p>
            <a:r>
              <a:rPr lang="en-US" baseline="0" dirty="0"/>
              <a:t>You can also follow the </a:t>
            </a:r>
            <a:r>
              <a:rPr lang="en-US" baseline="0" dirty="0" err="1"/>
              <a:t>FAADroneZone</a:t>
            </a:r>
            <a:r>
              <a:rPr lang="en-US" baseline="0" dirty="0"/>
              <a:t> on Twitter and Facebook.</a:t>
            </a:r>
          </a:p>
          <a:p>
            <a:endParaRPr lang="en-US" baseline="0" dirty="0"/>
          </a:p>
          <a:p>
            <a:r>
              <a:rPr lang="en-US" baseline="0" dirty="0"/>
              <a:t>And you can always contact us by emailing or calling the UAS Support Center.</a:t>
            </a:r>
            <a:endParaRPr lang="en-US" dirty="0"/>
          </a:p>
        </p:txBody>
      </p:sp>
      <p:sp>
        <p:nvSpPr>
          <p:cNvPr id="4" name="Slide Number Placeholder 3"/>
          <p:cNvSpPr>
            <a:spLocks noGrp="1"/>
          </p:cNvSpPr>
          <p:nvPr>
            <p:ph type="sldNum" sz="quarter" idx="10"/>
          </p:nvPr>
        </p:nvSpPr>
        <p:spPr/>
        <p:txBody>
          <a:bodyPr/>
          <a:lstStyle/>
          <a:p>
            <a:fld id="{E069427C-A2C0-D44F-AA32-259B8DD5D75D}" type="slidenum">
              <a:rPr lang="en-US" smtClean="0"/>
              <a:pPr/>
              <a:t>13</a:t>
            </a:fld>
            <a:endParaRPr lang="en-US"/>
          </a:p>
        </p:txBody>
      </p:sp>
    </p:spTree>
    <p:extLst>
      <p:ext uri="{BB962C8B-B14F-4D97-AF65-F5344CB8AC3E}">
        <p14:creationId xmlns:p14="http://schemas.microsoft.com/office/powerpoint/2010/main" val="322778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often refer to Remote ID as a “digital license plate” for your drone.</a:t>
            </a:r>
          </a:p>
          <a:p>
            <a:endParaRPr lang="en-US" baseline="0" dirty="0"/>
          </a:p>
          <a:p>
            <a:r>
              <a:rPr lang="en-US" baseline="0" dirty="0"/>
              <a:t>But, this short video explains it better than I can. </a:t>
            </a:r>
          </a:p>
          <a:p>
            <a:endParaRPr lang="en-US" baseline="0" dirty="0"/>
          </a:p>
          <a:p>
            <a:r>
              <a:rPr lang="en-US" baseline="0" dirty="0"/>
              <a:t>[https://www.youtube.com/watch?v=DPygWZ3jyAo]</a:t>
            </a:r>
          </a:p>
          <a:p>
            <a:endParaRPr lang="en-US" dirty="0"/>
          </a:p>
        </p:txBody>
      </p:sp>
      <p:sp>
        <p:nvSpPr>
          <p:cNvPr id="4" name="Slide Number Placeholder 3"/>
          <p:cNvSpPr>
            <a:spLocks noGrp="1"/>
          </p:cNvSpPr>
          <p:nvPr>
            <p:ph type="sldNum" sz="quarter" idx="10"/>
          </p:nvPr>
        </p:nvSpPr>
        <p:spPr/>
        <p:txBody>
          <a:bodyPr/>
          <a:lstStyle/>
          <a:p>
            <a:fld id="{E069427C-A2C0-D44F-AA32-259B8DD5D75D}" type="slidenum">
              <a:rPr lang="en-US" smtClean="0"/>
              <a:pPr/>
              <a:t>3</a:t>
            </a:fld>
            <a:endParaRPr lang="en-US"/>
          </a:p>
        </p:txBody>
      </p:sp>
    </p:spTree>
    <p:extLst>
      <p:ext uri="{BB962C8B-B14F-4D97-AF65-F5344CB8AC3E}">
        <p14:creationId xmlns:p14="http://schemas.microsoft.com/office/powerpoint/2010/main" val="213261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saw in the video, two key objectives for Remote</a:t>
            </a:r>
            <a:r>
              <a:rPr lang="en-US" baseline="0" dirty="0"/>
              <a:t> ID are safety and security:</a:t>
            </a:r>
          </a:p>
          <a:p>
            <a:pPr marL="171450" indent="-171450">
              <a:buFont typeface="Arial" panose="020B0604020202020204" pitchFamily="34" charset="0"/>
              <a:buChar char="•"/>
            </a:pPr>
            <a:r>
              <a:rPr lang="en-US" dirty="0"/>
              <a:t>Remote ID provides information about drones in flight, such as the drone’s identity, location, altitude, and control station or take-off location</a:t>
            </a:r>
          </a:p>
          <a:p>
            <a:pPr marL="171450" indent="-171450">
              <a:buFont typeface="Arial" panose="020B0604020202020204" pitchFamily="34" charset="0"/>
              <a:buChar char="•"/>
            </a:pPr>
            <a:r>
              <a:rPr lang="en-US" dirty="0"/>
              <a:t>This</a:t>
            </a:r>
            <a:r>
              <a:rPr lang="en-US" baseline="0" dirty="0"/>
              <a:t> awareness helps the FAA, national security agencies, local law enforcement agencies, and other government officials distinguish compliant airspace users from potential threats</a:t>
            </a:r>
          </a:p>
          <a:p>
            <a:pPr marL="0" indent="0">
              <a:buFont typeface="Arial" panose="020B0604020202020204" pitchFamily="34" charset="0"/>
              <a:buNone/>
            </a:pPr>
            <a:r>
              <a:rPr lang="en-US" baseline="0" dirty="0"/>
              <a:t>But Remote ID is also a necessary building block for more complex operations like routine package delivery, operations over people, and beyond visual line of sight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069427C-A2C0-D44F-AA32-259B8DD5D75D}" type="slidenum">
              <a:rPr lang="en-US" smtClean="0"/>
              <a:pPr/>
              <a:t>4</a:t>
            </a:fld>
            <a:endParaRPr lang="en-US"/>
          </a:p>
        </p:txBody>
      </p:sp>
    </p:spTree>
    <p:extLst>
      <p:ext uri="{BB962C8B-B14F-4D97-AF65-F5344CB8AC3E}">
        <p14:creationId xmlns:p14="http://schemas.microsoft.com/office/powerpoint/2010/main" val="257998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ways drone pilots can meet the identification requirements of the Remote ID rule:</a:t>
            </a:r>
          </a:p>
          <a:p>
            <a:endParaRPr lang="en-US" dirty="0"/>
          </a:p>
          <a:p>
            <a:pPr marL="171450" indent="-171450">
              <a:buFont typeface="Arial" panose="020B0604020202020204" pitchFamily="34" charset="0"/>
              <a:buChar char="•"/>
            </a:pPr>
            <a:r>
              <a:rPr lang="en-US" dirty="0"/>
              <a:t>Operate a Standard Remote ID drone.</a:t>
            </a:r>
            <a:r>
              <a:rPr lang="en-US" baseline="0" dirty="0"/>
              <a:t> This is a drone </a:t>
            </a:r>
            <a:r>
              <a:rPr lang="en-US" dirty="0"/>
              <a:t>that broadcasts identification and location information of the drone and control station. A Standard Remote ID drone is one that is produced with built-in Remote ID broadcast capabilities in accordance with the Remote ID rule's requirements.</a:t>
            </a:r>
          </a:p>
          <a:p>
            <a:pPr marL="171450" indent="-171450">
              <a:buFont typeface="Arial" panose="020B0604020202020204" pitchFamily="34" charset="0"/>
              <a:buChar char="•"/>
            </a:pPr>
            <a:r>
              <a:rPr lang="en-US" dirty="0"/>
              <a:t>Operate a drone with a Remote ID broadcast module.</a:t>
            </a:r>
            <a:r>
              <a:rPr lang="en-US" baseline="0" dirty="0"/>
              <a:t> </a:t>
            </a:r>
            <a:r>
              <a:rPr lang="en-US" dirty="0"/>
              <a:t>A broadcast module is a device that broadcasts identification and location information about the drone and its take-off location in accordance with the Remote ID rule's requirements. The broadcast module can be added to a drone to retrofit it with Remote ID capabilities. Pilots operating a drone with a Remote ID broadcast module must be able to see their drone at all times during flight.</a:t>
            </a:r>
          </a:p>
          <a:p>
            <a:pPr marL="171450" indent="-171450">
              <a:buFont typeface="Arial" panose="020B0604020202020204" pitchFamily="34" charset="0"/>
              <a:buChar char="•"/>
            </a:pPr>
            <a:r>
              <a:rPr lang="en-US" dirty="0"/>
              <a:t>Operate (without Remote ID equipment) (PDF) at FAA-recognized identification areas (FRIAs) sponsored by community-based organizations (CBOs) or educational institutions. FRIAs are the only locations where UAS (drones and radio-controlled airplanes) may operate without broadcasting Remote ID message elements.</a:t>
            </a:r>
          </a:p>
        </p:txBody>
      </p:sp>
      <p:sp>
        <p:nvSpPr>
          <p:cNvPr id="4" name="Slide Number Placeholder 3"/>
          <p:cNvSpPr>
            <a:spLocks noGrp="1"/>
          </p:cNvSpPr>
          <p:nvPr>
            <p:ph type="sldNum" sz="quarter" idx="10"/>
          </p:nvPr>
        </p:nvSpPr>
        <p:spPr/>
        <p:txBody>
          <a:bodyPr/>
          <a:lstStyle/>
          <a:p>
            <a:fld id="{E069427C-A2C0-D44F-AA32-259B8DD5D75D}" type="slidenum">
              <a:rPr lang="en-US" smtClean="0"/>
              <a:pPr/>
              <a:t>5</a:t>
            </a:fld>
            <a:endParaRPr lang="en-US"/>
          </a:p>
        </p:txBody>
      </p:sp>
    </p:spTree>
    <p:extLst>
      <p:ext uri="{BB962C8B-B14F-4D97-AF65-F5344CB8AC3E}">
        <p14:creationId xmlns:p14="http://schemas.microsoft.com/office/powerpoint/2010/main" val="298470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message</a:t>
            </a:r>
            <a:r>
              <a:rPr lang="en-US" baseline="0" dirty="0"/>
              <a:t> elements contained in a broadcast message from Standard Remote ID drone include:</a:t>
            </a:r>
          </a:p>
          <a:p>
            <a:pPr marL="171450" indent="-171450">
              <a:buFont typeface="Arial" panose="020B0604020202020204" pitchFamily="34" charset="0"/>
              <a:buChar char="•"/>
            </a:pPr>
            <a:r>
              <a:rPr lang="en-US" baseline="0" dirty="0"/>
              <a:t>A unique identifier – this is usually the Remote-ID compliant serial number</a:t>
            </a:r>
          </a:p>
          <a:p>
            <a:pPr marL="171450" indent="-171450">
              <a:buFont typeface="Arial" panose="020B0604020202020204" pitchFamily="34" charset="0"/>
              <a:buChar char="•"/>
            </a:pPr>
            <a:r>
              <a:rPr lang="en-US" baseline="0" dirty="0"/>
              <a:t>The location, altitude, and velocity of the drone</a:t>
            </a:r>
          </a:p>
          <a:p>
            <a:pPr marL="171450" indent="-171450">
              <a:buFont typeface="Arial" panose="020B0604020202020204" pitchFamily="34" charset="0"/>
              <a:buChar char="•"/>
            </a:pPr>
            <a:r>
              <a:rPr lang="en-US" baseline="0" dirty="0"/>
              <a:t>The location and altitude of the drone’s control station</a:t>
            </a:r>
          </a:p>
          <a:p>
            <a:pPr marL="171450" indent="-171450">
              <a:buFont typeface="Arial" panose="020B0604020202020204" pitchFamily="34" charset="0"/>
              <a:buChar char="•"/>
            </a:pPr>
            <a:r>
              <a:rPr lang="en-US" baseline="0" dirty="0"/>
              <a:t>A time mark</a:t>
            </a:r>
          </a:p>
          <a:p>
            <a:pPr marL="171450" indent="-171450">
              <a:buFont typeface="Arial" panose="020B0604020202020204" pitchFamily="34" charset="0"/>
              <a:buChar char="•"/>
            </a:pPr>
            <a:r>
              <a:rPr lang="en-US" baseline="0" dirty="0"/>
              <a:t>The emergency status of the drone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minimum message elements contained in a broadcast message from a drone with a Remote ID broadcast module include:</a:t>
            </a:r>
          </a:p>
          <a:p>
            <a:pPr marL="171450" indent="-171450">
              <a:buFont typeface="Arial" panose="020B0604020202020204" pitchFamily="34" charset="0"/>
              <a:buChar char="•"/>
            </a:pPr>
            <a:r>
              <a:rPr lang="en-US" baseline="0" dirty="0"/>
              <a:t>The unique identifier – the Remote ID compliant serial number</a:t>
            </a:r>
          </a:p>
          <a:p>
            <a:pPr marL="171450" indent="-171450">
              <a:buFont typeface="Arial" panose="020B0604020202020204" pitchFamily="34" charset="0"/>
              <a:buChar char="•"/>
            </a:pPr>
            <a:r>
              <a:rPr lang="en-US" baseline="0" dirty="0"/>
              <a:t>The location, altitude, and velocity of the drone</a:t>
            </a:r>
          </a:p>
          <a:p>
            <a:pPr marL="171450" indent="-171450">
              <a:buFont typeface="Arial" panose="020B0604020202020204" pitchFamily="34" charset="0"/>
              <a:buChar char="•"/>
            </a:pPr>
            <a:r>
              <a:rPr lang="en-US" baseline="0" dirty="0"/>
              <a:t>The location and altitude of the drone’s launch point</a:t>
            </a:r>
          </a:p>
          <a:p>
            <a:pPr marL="171450" indent="-171450">
              <a:buFont typeface="Arial" panose="020B0604020202020204" pitchFamily="34" charset="0"/>
              <a:buChar char="•"/>
            </a:pPr>
            <a:r>
              <a:rPr lang="en-US" baseline="0" dirty="0"/>
              <a:t>A time mark</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We know that a lot of people have privacy concerns about broadcasting their location…..</a:t>
            </a:r>
          </a:p>
        </p:txBody>
      </p:sp>
      <p:sp>
        <p:nvSpPr>
          <p:cNvPr id="4" name="Slide Number Placeholder 3"/>
          <p:cNvSpPr>
            <a:spLocks noGrp="1"/>
          </p:cNvSpPr>
          <p:nvPr>
            <p:ph type="sldNum" sz="quarter" idx="10"/>
          </p:nvPr>
        </p:nvSpPr>
        <p:spPr/>
        <p:txBody>
          <a:bodyPr/>
          <a:lstStyle/>
          <a:p>
            <a:fld id="{E069427C-A2C0-D44F-AA32-259B8DD5D75D}" type="slidenum">
              <a:rPr lang="en-US" smtClean="0"/>
              <a:pPr/>
              <a:t>6</a:t>
            </a:fld>
            <a:endParaRPr lang="en-US"/>
          </a:p>
        </p:txBody>
      </p:sp>
    </p:spTree>
    <p:extLst>
      <p:ext uri="{BB962C8B-B14F-4D97-AF65-F5344CB8AC3E}">
        <p14:creationId xmlns:p14="http://schemas.microsoft.com/office/powerpoint/2010/main" val="160223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Numerous third-party software applications are available for displaying the Remote ID broadcast information as the radio frequency signals (Wi-Fi or Bluetooth) are readily detected by everyday mobile phones.</a:t>
            </a:r>
          </a:p>
          <a:p>
            <a:endParaRPr lang="en-US" b="0" baseline="0" dirty="0"/>
          </a:p>
          <a:p>
            <a:r>
              <a:rPr lang="en-US" b="0" baseline="0" dirty="0"/>
              <a:t>However, these applications do not provide personally identifiable information provided to the FAA through the </a:t>
            </a:r>
            <a:r>
              <a:rPr lang="en-US" b="0" baseline="0" dirty="0" err="1"/>
              <a:t>FAADroneZone</a:t>
            </a:r>
            <a:r>
              <a:rPr lang="en-US" b="0" baseline="0" dirty="0"/>
              <a:t>.</a:t>
            </a:r>
          </a:p>
          <a:p>
            <a:endParaRPr lang="en-US" b="0" baseline="0" dirty="0"/>
          </a:p>
          <a:p>
            <a:r>
              <a:rPr lang="en-US" sz="1200" dirty="0">
                <a:effectLst/>
                <a:latin typeface="Times New Roman" panose="02020603050405020304" pitchFamily="18" charset="0"/>
                <a:ea typeface="Calibri" panose="020F0502020204030204" pitchFamily="34" charset="0"/>
              </a:rPr>
              <a:t>Only the FAA, security partners, and local law enforcement will have the ability to correlate that information to the aircraft owner</a:t>
            </a:r>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E069427C-A2C0-D44F-AA32-259B8DD5D75D}" type="slidenum">
              <a:rPr lang="en-US" smtClean="0"/>
              <a:pPr/>
              <a:t>7</a:t>
            </a:fld>
            <a:endParaRPr lang="en-US"/>
          </a:p>
        </p:txBody>
      </p:sp>
    </p:spTree>
    <p:extLst>
      <p:ext uri="{BB962C8B-B14F-4D97-AF65-F5344CB8AC3E}">
        <p14:creationId xmlns:p14="http://schemas.microsoft.com/office/powerpoint/2010/main" val="177771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a:t>
            </a:r>
            <a:r>
              <a:rPr lang="en-US" baseline="0" dirty="0"/>
              <a:t> </a:t>
            </a:r>
            <a:r>
              <a:rPr lang="en-US" dirty="0"/>
              <a:t>find out if your drone has standard remote ID by searching the FAA’s Declaration of Compliance website.</a:t>
            </a:r>
          </a:p>
          <a:p>
            <a:endParaRPr lang="en-US" dirty="0"/>
          </a:p>
          <a:p>
            <a:r>
              <a:rPr lang="en-US" dirty="0"/>
              <a:t>At this website, click on “View Public DOC</a:t>
            </a:r>
            <a:r>
              <a:rPr lang="en-US" baseline="0" dirty="0"/>
              <a:t> </a:t>
            </a:r>
            <a:r>
              <a:rPr lang="en-US" dirty="0"/>
              <a:t>List.”</a:t>
            </a:r>
          </a:p>
          <a:p>
            <a:endParaRPr lang="en-US" dirty="0"/>
          </a:p>
          <a:p>
            <a:r>
              <a:rPr lang="en-US" baseline="0" dirty="0"/>
              <a:t>You can search by model or serial number.</a:t>
            </a:r>
          </a:p>
          <a:p>
            <a:endParaRPr lang="en-US" baseline="0" dirty="0"/>
          </a:p>
          <a:p>
            <a:r>
              <a:rPr lang="en-US" baseline="0" dirty="0"/>
              <a:t>If your drone or broadcast module is not listed, you may still fly in a FRIA.</a:t>
            </a:r>
          </a:p>
          <a:p>
            <a:endParaRPr lang="en-US" baseline="0" dirty="0"/>
          </a:p>
        </p:txBody>
      </p:sp>
      <p:sp>
        <p:nvSpPr>
          <p:cNvPr id="4" name="Slide Number Placeholder 3"/>
          <p:cNvSpPr>
            <a:spLocks noGrp="1"/>
          </p:cNvSpPr>
          <p:nvPr>
            <p:ph type="sldNum" sz="quarter" idx="10"/>
          </p:nvPr>
        </p:nvSpPr>
        <p:spPr/>
        <p:txBody>
          <a:bodyPr/>
          <a:lstStyle/>
          <a:p>
            <a:fld id="{E069427C-A2C0-D44F-AA32-259B8DD5D75D}" type="slidenum">
              <a:rPr lang="en-US" smtClean="0"/>
              <a:pPr/>
              <a:t>8</a:t>
            </a:fld>
            <a:endParaRPr lang="en-US"/>
          </a:p>
        </p:txBody>
      </p:sp>
    </p:spTree>
    <p:extLst>
      <p:ext uri="{BB962C8B-B14F-4D97-AF65-F5344CB8AC3E}">
        <p14:creationId xmlns:p14="http://schemas.microsoft.com/office/powerpoint/2010/main" val="199025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drone or broadcast module is listed on the Public DOC List, you need to register or update your existing drone registration through </a:t>
            </a:r>
            <a:r>
              <a:rPr lang="en-US" dirty="0" err="1"/>
              <a:t>FAADroneZone</a:t>
            </a:r>
            <a:r>
              <a:rPr lang="en-US" dirty="0"/>
              <a:t> to include the Standard Remote ID drone or Remote ID broadcast module serial number. </a:t>
            </a:r>
          </a:p>
          <a:p>
            <a:endParaRPr lang="en-US" dirty="0"/>
          </a:p>
          <a:p>
            <a:r>
              <a:rPr lang="en-US" dirty="0"/>
              <a:t>Recreational pilots may register once and apply that unique registration number to multiple aircraft. </a:t>
            </a:r>
          </a:p>
          <a:p>
            <a:endParaRPr lang="en-US" dirty="0"/>
          </a:p>
          <a:p>
            <a:r>
              <a:rPr lang="en-US" dirty="0"/>
              <a:t>This allows a recreational pilot to move a Remote ID broadcast module from drone to drone as long as it is listed on the same registration. </a:t>
            </a:r>
          </a:p>
          <a:p>
            <a:endParaRPr lang="en-US" dirty="0"/>
          </a:p>
          <a:p>
            <a:r>
              <a:rPr lang="en-US" dirty="0"/>
              <a:t>If using one broadcast module on multiple non-Standard Remote ID drones, select broadcast module for each and input the particular drone(s) make/model while using the same Remote ID serial number from the module.</a:t>
            </a:r>
          </a:p>
          <a:p>
            <a:endParaRPr lang="en-US" dirty="0"/>
          </a:p>
          <a:p>
            <a:r>
              <a:rPr lang="en-US" dirty="0"/>
              <a:t>If you’d like to cancel the previously registered non-Standard Remote ID drone, while in your inventory, click on the three vertical dots associated with the drone under the “Actions” column and select “Cancel” from the drop down menu</a:t>
            </a:r>
          </a:p>
          <a:p>
            <a:endParaRPr lang="en-US" dirty="0"/>
          </a:p>
          <a:p>
            <a:r>
              <a:rPr lang="en-US" dirty="0"/>
              <a:t>A canceled device will remain in your inventory as “cancelled”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69427C-A2C0-D44F-AA32-259B8DD5D75D}" type="slidenum">
              <a:rPr lang="en-US" smtClean="0"/>
              <a:pPr/>
              <a:t>9</a:t>
            </a:fld>
            <a:endParaRPr lang="en-US"/>
          </a:p>
        </p:txBody>
      </p:sp>
    </p:spTree>
    <p:extLst>
      <p:ext uri="{BB962C8B-B14F-4D97-AF65-F5344CB8AC3E}">
        <p14:creationId xmlns:p14="http://schemas.microsoft.com/office/powerpoint/2010/main" val="322790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107 pilots need to register each Standard Remote ID drone or Remote ID broadcast module separately, which means each one will get a unique registration number. </a:t>
            </a:r>
          </a:p>
          <a:p>
            <a:endParaRPr lang="en-US" dirty="0"/>
          </a:p>
          <a:p>
            <a:r>
              <a:rPr lang="en-US" dirty="0"/>
              <a:t>Both recreational flyers and Part</a:t>
            </a:r>
            <a:r>
              <a:rPr lang="en-US" baseline="0" dirty="0"/>
              <a:t> 107 pilots have until the end of this calendar year to update their registration for free.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69427C-A2C0-D44F-AA32-259B8DD5D75D}" type="slidenum">
              <a:rPr lang="en-US" smtClean="0"/>
              <a:pPr/>
              <a:t>10</a:t>
            </a:fld>
            <a:endParaRPr lang="en-US"/>
          </a:p>
        </p:txBody>
      </p:sp>
    </p:spTree>
    <p:extLst>
      <p:ext uri="{BB962C8B-B14F-4D97-AF65-F5344CB8AC3E}">
        <p14:creationId xmlns:p14="http://schemas.microsoft.com/office/powerpoint/2010/main" val="959641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Remote-ID-PP.cover.png"/>
          <p:cNvPicPr>
            <a:picLocks noChangeAspect="1"/>
          </p:cNvPicPr>
          <p:nvPr userDrawn="1"/>
        </p:nvPicPr>
        <p:blipFill>
          <a:blip r:embed="rId2"/>
          <a:stretch>
            <a:fillRect/>
          </a:stretch>
        </p:blipFill>
        <p:spPr>
          <a:xfrm>
            <a:off x="0" y="0"/>
            <a:ext cx="12189023" cy="6858000"/>
          </a:xfrm>
          <a:prstGeom prst="rect">
            <a:avLst/>
          </a:prstGeom>
        </p:spPr>
      </p:pic>
    </p:spTree>
    <p:extLst>
      <p:ext uri="{BB962C8B-B14F-4D97-AF65-F5344CB8AC3E}">
        <p14:creationId xmlns:p14="http://schemas.microsoft.com/office/powerpoint/2010/main" val="9095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B0E-303D-12A2-37D6-B214144959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E4F882-3147-B0AA-B836-D29209532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5EAD27-36D3-7C92-8C38-A1D44B6BDB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C15CC7-B6C7-DE1B-709A-C0F7641AF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374636-03BC-27C6-6653-57565CE3C1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8EFFF6-C4EA-A257-A7B1-510BAF90AE43}"/>
              </a:ext>
            </a:extLst>
          </p:cNvPr>
          <p:cNvSpPr>
            <a:spLocks noGrp="1"/>
          </p:cNvSpPr>
          <p:nvPr>
            <p:ph type="dt" sz="half" idx="10"/>
          </p:nvPr>
        </p:nvSpPr>
        <p:spPr/>
        <p:txBody>
          <a:bodyPr/>
          <a:lstStyle/>
          <a:p>
            <a:fld id="{25F3E2CA-D716-428B-8FD2-0F8A2D3637D7}" type="datetimeFigureOut">
              <a:rPr lang="en-US" smtClean="0"/>
              <a:t>9/21/2023</a:t>
            </a:fld>
            <a:endParaRPr lang="en-US"/>
          </a:p>
        </p:txBody>
      </p:sp>
      <p:sp>
        <p:nvSpPr>
          <p:cNvPr id="8" name="Footer Placeholder 7">
            <a:extLst>
              <a:ext uri="{FF2B5EF4-FFF2-40B4-BE49-F238E27FC236}">
                <a16:creationId xmlns:a16="http://schemas.microsoft.com/office/drawing/2014/main" id="{9B7726A1-C88C-1E5E-9B79-C6DFFA1FE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DF184E7-252C-7BF4-80F7-50B810505581}"/>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400461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5122-1C99-B2DE-0208-61626384E6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14C51D-0210-9D9A-5892-C83912FBB006}"/>
              </a:ext>
            </a:extLst>
          </p:cNvPr>
          <p:cNvSpPr>
            <a:spLocks noGrp="1"/>
          </p:cNvSpPr>
          <p:nvPr>
            <p:ph type="dt" sz="half" idx="10"/>
          </p:nvPr>
        </p:nvSpPr>
        <p:spPr/>
        <p:txBody>
          <a:bodyPr/>
          <a:lstStyle/>
          <a:p>
            <a:fld id="{25F3E2CA-D716-428B-8FD2-0F8A2D3637D7}" type="datetimeFigureOut">
              <a:rPr lang="en-US" smtClean="0"/>
              <a:t>9/21/2023</a:t>
            </a:fld>
            <a:endParaRPr lang="en-US"/>
          </a:p>
        </p:txBody>
      </p:sp>
      <p:sp>
        <p:nvSpPr>
          <p:cNvPr id="4" name="Footer Placeholder 3">
            <a:extLst>
              <a:ext uri="{FF2B5EF4-FFF2-40B4-BE49-F238E27FC236}">
                <a16:creationId xmlns:a16="http://schemas.microsoft.com/office/drawing/2014/main" id="{DF3D24EE-23D4-7271-CDAC-9C424A6CB3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2CFCDA-AE14-2B6C-086E-D76424DE5D7F}"/>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373040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93BD6-1007-49E5-09E0-BF49C7A12347}"/>
              </a:ext>
            </a:extLst>
          </p:cNvPr>
          <p:cNvSpPr>
            <a:spLocks noGrp="1"/>
          </p:cNvSpPr>
          <p:nvPr>
            <p:ph type="sldNum" sz="quarter" idx="12"/>
          </p:nvPr>
        </p:nvSpPr>
        <p:spPr/>
        <p:txBody>
          <a:bodyPr/>
          <a:lstStyle/>
          <a:p>
            <a:fld id="{FD3EC3D4-2044-46C9-8F09-CF9A147A99FA}" type="slidenum">
              <a:rPr lang="en-US" smtClean="0"/>
              <a:t>‹#›</a:t>
            </a:fld>
            <a:endParaRPr lang="en-US"/>
          </a:p>
        </p:txBody>
      </p:sp>
      <p:sp>
        <p:nvSpPr>
          <p:cNvPr id="5" name="Date Placeholder 4">
            <a:extLst>
              <a:ext uri="{FF2B5EF4-FFF2-40B4-BE49-F238E27FC236}">
                <a16:creationId xmlns:a16="http://schemas.microsoft.com/office/drawing/2014/main" id="{E68E8897-6266-F110-D84E-5A4EF79A988A}"/>
              </a:ext>
            </a:extLst>
          </p:cNvPr>
          <p:cNvSpPr>
            <a:spLocks noGrp="1"/>
          </p:cNvSpPr>
          <p:nvPr>
            <p:ph type="dt" sz="half" idx="13"/>
          </p:nvPr>
        </p:nvSpPr>
        <p:spPr/>
        <p:txBody>
          <a:bodyPr/>
          <a:lstStyle/>
          <a:p>
            <a:fld id="{25F3E2CA-D716-428B-8FD2-0F8A2D3637D7}" type="datetimeFigureOut">
              <a:rPr lang="en-US" smtClean="0"/>
              <a:t>9/21/2023</a:t>
            </a:fld>
            <a:endParaRPr lang="en-US"/>
          </a:p>
        </p:txBody>
      </p:sp>
    </p:spTree>
    <p:extLst>
      <p:ext uri="{BB962C8B-B14F-4D97-AF65-F5344CB8AC3E}">
        <p14:creationId xmlns:p14="http://schemas.microsoft.com/office/powerpoint/2010/main" val="6058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C13C-D56B-086D-D8AE-45FF73993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D0D5A6-CE6F-70BE-EF4F-8E39277BE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9119FF-D291-2549-DF93-AC6F780EA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60995-4483-008F-0EB9-257157B32411}"/>
              </a:ext>
            </a:extLst>
          </p:cNvPr>
          <p:cNvSpPr>
            <a:spLocks noGrp="1"/>
          </p:cNvSpPr>
          <p:nvPr>
            <p:ph type="dt" sz="half" idx="10"/>
          </p:nvPr>
        </p:nvSpPr>
        <p:spPr/>
        <p:txBody>
          <a:bodyPr/>
          <a:lstStyle/>
          <a:p>
            <a:fld id="{25F3E2CA-D716-428B-8FD2-0F8A2D3637D7}" type="datetimeFigureOut">
              <a:rPr lang="en-US" smtClean="0"/>
              <a:t>9/21/2023</a:t>
            </a:fld>
            <a:endParaRPr lang="en-US"/>
          </a:p>
        </p:txBody>
      </p:sp>
      <p:sp>
        <p:nvSpPr>
          <p:cNvPr id="6" name="Footer Placeholder 5">
            <a:extLst>
              <a:ext uri="{FF2B5EF4-FFF2-40B4-BE49-F238E27FC236}">
                <a16:creationId xmlns:a16="http://schemas.microsoft.com/office/drawing/2014/main" id="{292F75F7-84D3-2CAB-5022-C9B303D72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98B0564-89C7-18A2-4E7C-2448CD03F60D}"/>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3283129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77D0-9647-DAF0-21AD-ED318E2F6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4E3CC9-3C07-B0C6-EA76-BF2273213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B1383D-9D91-1995-9CC6-6282010BB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42C2C-DD25-FACF-33D4-6C49A2466258}"/>
              </a:ext>
            </a:extLst>
          </p:cNvPr>
          <p:cNvSpPr>
            <a:spLocks noGrp="1"/>
          </p:cNvSpPr>
          <p:nvPr>
            <p:ph type="dt" sz="half" idx="10"/>
          </p:nvPr>
        </p:nvSpPr>
        <p:spPr/>
        <p:txBody>
          <a:bodyPr/>
          <a:lstStyle/>
          <a:p>
            <a:fld id="{25F3E2CA-D716-428B-8FD2-0F8A2D3637D7}" type="datetimeFigureOut">
              <a:rPr lang="en-US" smtClean="0"/>
              <a:t>9/21/2023</a:t>
            </a:fld>
            <a:endParaRPr lang="en-US"/>
          </a:p>
        </p:txBody>
      </p:sp>
      <p:sp>
        <p:nvSpPr>
          <p:cNvPr id="6" name="Footer Placeholder 5">
            <a:extLst>
              <a:ext uri="{FF2B5EF4-FFF2-40B4-BE49-F238E27FC236}">
                <a16:creationId xmlns:a16="http://schemas.microsoft.com/office/drawing/2014/main" id="{E6B1C003-7EA2-8EA4-6AC4-A41F96BDF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D9D776-3577-F5E3-6E8E-9E2DB068B505}"/>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58766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008C-60AB-8AAE-71C6-FF9B13999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A47072-0C4F-ADF0-DF73-E77513B3B9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08FDB-6C6C-F479-EB44-A20F935D6056}"/>
              </a:ext>
            </a:extLst>
          </p:cNvPr>
          <p:cNvSpPr>
            <a:spLocks noGrp="1"/>
          </p:cNvSpPr>
          <p:nvPr>
            <p:ph type="dt" sz="half" idx="10"/>
          </p:nvPr>
        </p:nvSpPr>
        <p:spPr/>
        <p:txBody>
          <a:bodyPr/>
          <a:lstStyle/>
          <a:p>
            <a:fld id="{25F3E2CA-D716-428B-8FD2-0F8A2D3637D7}" type="datetimeFigureOut">
              <a:rPr lang="en-US" smtClean="0"/>
              <a:t>9/21/2023</a:t>
            </a:fld>
            <a:endParaRPr lang="en-US"/>
          </a:p>
        </p:txBody>
      </p:sp>
      <p:sp>
        <p:nvSpPr>
          <p:cNvPr id="5" name="Footer Placeholder 4">
            <a:extLst>
              <a:ext uri="{FF2B5EF4-FFF2-40B4-BE49-F238E27FC236}">
                <a16:creationId xmlns:a16="http://schemas.microsoft.com/office/drawing/2014/main" id="{F78EC7FB-8A8C-21D2-B203-70043038DF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2D1601-883C-367C-407B-2D60BE3117A9}"/>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319903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0B02B-75CC-6B78-549F-F35818094E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D74AC9-CF32-08C1-6136-976EB6166C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691D3-6538-AD5F-777C-90A11944AFF2}"/>
              </a:ext>
            </a:extLst>
          </p:cNvPr>
          <p:cNvSpPr>
            <a:spLocks noGrp="1"/>
          </p:cNvSpPr>
          <p:nvPr>
            <p:ph type="dt" sz="half" idx="10"/>
          </p:nvPr>
        </p:nvSpPr>
        <p:spPr/>
        <p:txBody>
          <a:bodyPr/>
          <a:lstStyle/>
          <a:p>
            <a:fld id="{25F3E2CA-D716-428B-8FD2-0F8A2D3637D7}" type="datetimeFigureOut">
              <a:rPr lang="en-US" smtClean="0"/>
              <a:t>9/21/2023</a:t>
            </a:fld>
            <a:endParaRPr lang="en-US"/>
          </a:p>
        </p:txBody>
      </p:sp>
      <p:sp>
        <p:nvSpPr>
          <p:cNvPr id="5" name="Footer Placeholder 4">
            <a:extLst>
              <a:ext uri="{FF2B5EF4-FFF2-40B4-BE49-F238E27FC236}">
                <a16:creationId xmlns:a16="http://schemas.microsoft.com/office/drawing/2014/main" id="{138B2BD5-8A0F-BD45-5D5B-EB8B898043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5BE53D-8472-14D4-71DA-BC32679F93BB}"/>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148204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3979-60A6-52CB-BC55-D38422C4B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F7597B-E67D-9639-B686-005FD6E72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76A54E-A1C2-3B14-1C36-7F7FC3D3C5AF}"/>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5" name="Footer Placeholder 4">
            <a:extLst>
              <a:ext uri="{FF2B5EF4-FFF2-40B4-BE49-F238E27FC236}">
                <a16:creationId xmlns:a16="http://schemas.microsoft.com/office/drawing/2014/main" id="{008EB07A-FA68-19F2-A1CE-B463430BE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0B4EB-B4AD-9608-4688-22A1E127F692}"/>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121891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38E3-C996-E8D6-C6BA-57C0C9CEC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9D23F-6024-B58A-A828-CCCC7A5273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3A0D8-8D5B-DF5D-C394-B54EB7548F0C}"/>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5" name="Footer Placeholder 4">
            <a:extLst>
              <a:ext uri="{FF2B5EF4-FFF2-40B4-BE49-F238E27FC236}">
                <a16:creationId xmlns:a16="http://schemas.microsoft.com/office/drawing/2014/main" id="{866CEBCB-4971-182C-265F-907D0A856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64A84-D55D-5F63-AC85-DF45C21E44B1}"/>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2989763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D513-AF47-7B00-CFEC-7D6223A24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A97CE5-CCC6-077F-BFE9-6DBC7E75D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E616CD-A19C-C4BF-D17E-9CB5557C0FD8}"/>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5" name="Footer Placeholder 4">
            <a:extLst>
              <a:ext uri="{FF2B5EF4-FFF2-40B4-BE49-F238E27FC236}">
                <a16:creationId xmlns:a16="http://schemas.microsoft.com/office/drawing/2014/main" id="{FBBCC1D3-0CE3-56B1-1C0D-1C3FD8551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3E5F8-1BCC-357C-5296-3F0D374E8E83}"/>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372744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2260600"/>
            <a:ext cx="10515600" cy="3602644"/>
          </a:xfrm>
          <a:prstGeom prst="rect">
            <a:avLst/>
          </a:prstGeom>
        </p:spPr>
        <p:txBody>
          <a:bodyPr/>
          <a:lstStyle>
            <a:lvl1pPr>
              <a:defRPr>
                <a:solidFill>
                  <a:schemeClr val="bg1">
                    <a:lumMod val="50000"/>
                  </a:schemeClr>
                </a:solidFill>
                <a:latin typeface="Helvetica"/>
                <a:cs typeface="Helvetica"/>
              </a:defRPr>
            </a:lvl1pPr>
            <a:lvl2pPr>
              <a:defRPr>
                <a:solidFill>
                  <a:schemeClr val="bg1">
                    <a:lumMod val="50000"/>
                  </a:schemeClr>
                </a:solidFill>
                <a:latin typeface="Helvetica"/>
                <a:cs typeface="Helvetica"/>
              </a:defRPr>
            </a:lvl2pPr>
            <a:lvl3pPr>
              <a:defRPr>
                <a:solidFill>
                  <a:schemeClr val="bg1">
                    <a:lumMod val="50000"/>
                  </a:schemeClr>
                </a:solidFill>
                <a:latin typeface="Helvetica"/>
                <a:cs typeface="Helvetica"/>
              </a:defRPr>
            </a:lvl3pPr>
            <a:lvl4pPr>
              <a:defRPr>
                <a:solidFill>
                  <a:schemeClr val="bg1">
                    <a:lumMod val="50000"/>
                  </a:schemeClr>
                </a:solidFill>
                <a:latin typeface="Helvetica"/>
                <a:cs typeface="Helvetica"/>
              </a:defRPr>
            </a:lvl4pPr>
            <a:lvl5pPr>
              <a:defRPr>
                <a:solidFill>
                  <a:schemeClr val="bg1">
                    <a:lumMod val="50000"/>
                  </a:schemeClr>
                </a:solidFill>
                <a:latin typeface="Helvetic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1">
                    <a:lumMod val="50000"/>
                  </a:schemeClr>
                </a:solidFill>
                <a:latin typeface="Helvetic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1">
                    <a:lumMod val="50000"/>
                  </a:schemeClr>
                </a:solidFill>
                <a:latin typeface="Helvetic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solidFill>
                  <a:schemeClr val="bg1">
                    <a:lumMod val="50000"/>
                  </a:schemeClr>
                </a:solidFill>
                <a:latin typeface="Helvetica"/>
                <a:cs typeface="Helvetica"/>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Sixth level</a:t>
            </a:r>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Seventh level</a:t>
            </a:r>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Eighth level</a:t>
            </a:r>
          </a:p>
        </p:txBody>
      </p:sp>
      <p:sp>
        <p:nvSpPr>
          <p:cNvPr id="10" name="TextBox 9">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rgbClr val="2C3864"/>
                </a:solidFill>
                <a:latin typeface="Helvetica Neue" panose="02000503000000020004" pitchFamily="2" charset="0"/>
                <a:ea typeface="Helvetica Neue" panose="02000503000000020004" pitchFamily="2" charset="0"/>
                <a:cs typeface="Helvetica Neue" panose="02000503000000020004" pitchFamily="2" charset="0"/>
              </a:rPr>
              <a:pPr/>
              <a:t>‹#›</a:t>
            </a:fld>
            <a:endParaRPr lang="en-US" sz="1400" b="1" dirty="0">
              <a:solidFill>
                <a:srgbClr val="2C3864"/>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Remote-ID-PP.interior-1.png"/>
          <p:cNvPicPr>
            <a:picLocks noChangeAspect="1"/>
          </p:cNvPicPr>
          <p:nvPr userDrawn="1"/>
        </p:nvPicPr>
        <p:blipFill>
          <a:blip r:embed="rId2"/>
          <a:stretch>
            <a:fillRect/>
          </a:stretch>
        </p:blipFill>
        <p:spPr>
          <a:xfrm>
            <a:off x="0" y="0"/>
            <a:ext cx="12192000" cy="1982875"/>
          </a:xfrm>
          <a:prstGeom prst="rect">
            <a:avLst/>
          </a:prstGeom>
        </p:spPr>
      </p:pic>
    </p:spTree>
    <p:extLst>
      <p:ext uri="{BB962C8B-B14F-4D97-AF65-F5344CB8AC3E}">
        <p14:creationId xmlns:p14="http://schemas.microsoft.com/office/powerpoint/2010/main" val="1627593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985E-E39C-CDDD-407F-D5240964D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59A30-8818-ACB8-0CCE-C66EB4753E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E2E433-3496-F2A3-5BE7-52C27A7B3F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3AFF5E-0734-A74D-1838-74E56444776C}"/>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6" name="Footer Placeholder 5">
            <a:extLst>
              <a:ext uri="{FF2B5EF4-FFF2-40B4-BE49-F238E27FC236}">
                <a16:creationId xmlns:a16="http://schemas.microsoft.com/office/drawing/2014/main" id="{85FAC872-A0AF-3C36-D115-2D5DE6229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CCCA4-C4A0-768E-1934-B5E47E160A8B}"/>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2240754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8E35-1CCC-1B45-6BB6-8F0F46BE0E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D2BBF1-BE8E-59C1-CCA5-A4E32C3C7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830797-A163-5F80-7BD6-03E9E33CB4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29AA86-FFD7-C04E-B46C-D9447586BC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601C0-765E-B4AB-A280-06C240E5FB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C1D5B-5F7A-5477-9FBA-639DB77D843A}"/>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8" name="Footer Placeholder 7">
            <a:extLst>
              <a:ext uri="{FF2B5EF4-FFF2-40B4-BE49-F238E27FC236}">
                <a16:creationId xmlns:a16="http://schemas.microsoft.com/office/drawing/2014/main" id="{03C294CE-6E29-43FA-911D-7C0BB1288A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79FA88-597C-68D2-07C7-576B6863D06D}"/>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3454053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7984-087E-5B95-DC92-278576B29D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CA924E-0245-A484-3565-C7D567A3AAD8}"/>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4" name="Footer Placeholder 3">
            <a:extLst>
              <a:ext uri="{FF2B5EF4-FFF2-40B4-BE49-F238E27FC236}">
                <a16:creationId xmlns:a16="http://schemas.microsoft.com/office/drawing/2014/main" id="{66B35F4A-2549-90BA-0F19-9984A0E19B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3B434-ECA4-4A6A-7AFD-B1CE3B5A7E78}"/>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2322526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6349F-133C-AAFC-C2A0-D7D12E5364D6}"/>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3" name="Footer Placeholder 2">
            <a:extLst>
              <a:ext uri="{FF2B5EF4-FFF2-40B4-BE49-F238E27FC236}">
                <a16:creationId xmlns:a16="http://schemas.microsoft.com/office/drawing/2014/main" id="{B428E6A4-E673-3A25-D8C2-56C20D55C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1FD0E-5E6A-529B-878C-F29722BE4B0B}"/>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1819503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90F4-FC23-8A0A-7BC7-AC63C5B39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0B29-C8D7-1523-237A-3C6FF93279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CF38B3-6869-CD1E-9ACB-7785BB252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753F1-622D-A6C6-5EA9-37F4A023A1F0}"/>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6" name="Footer Placeholder 5">
            <a:extLst>
              <a:ext uri="{FF2B5EF4-FFF2-40B4-BE49-F238E27FC236}">
                <a16:creationId xmlns:a16="http://schemas.microsoft.com/office/drawing/2014/main" id="{702C1AF9-9DDF-9421-4178-806F3AE35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83BA1-CCD2-5EA0-611C-9A1882B3E38D}"/>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2385643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F30F-0B7D-5A6C-1B1A-49ACCF59C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AAB099-E97A-A5F2-7BA8-50D4B7E91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B35476-04B1-8E9E-A4A4-C3465586F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15E65-66BD-7618-DC6E-28138C701BDE}"/>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6" name="Footer Placeholder 5">
            <a:extLst>
              <a:ext uri="{FF2B5EF4-FFF2-40B4-BE49-F238E27FC236}">
                <a16:creationId xmlns:a16="http://schemas.microsoft.com/office/drawing/2014/main" id="{83038F0B-CB2C-8C5E-CA6D-0EFC52984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18DA9-4317-F702-CC5E-7A2F3437DEEE}"/>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2799086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AD47-EFBF-4EFE-8C62-391C2B478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439B82-1998-0A4F-16D4-19CC018FB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9DE81-D90C-8552-2413-7AF53E9FD51C}"/>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5" name="Footer Placeholder 4">
            <a:extLst>
              <a:ext uri="{FF2B5EF4-FFF2-40B4-BE49-F238E27FC236}">
                <a16:creationId xmlns:a16="http://schemas.microsoft.com/office/drawing/2014/main" id="{6CA6D25F-78C7-0C6A-D270-18155EAE8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8F878-1540-EF4E-EBC1-6838F97F4FC9}"/>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4132169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FF1CA0-5CD3-0BF8-0942-29B9E09AF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829313-2F14-40FE-B376-AE92875DD3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95EF0-710E-B13F-FA25-40E7A89A2B13}"/>
              </a:ext>
            </a:extLst>
          </p:cNvPr>
          <p:cNvSpPr>
            <a:spLocks noGrp="1"/>
          </p:cNvSpPr>
          <p:nvPr>
            <p:ph type="dt" sz="half" idx="10"/>
          </p:nvPr>
        </p:nvSpPr>
        <p:spPr/>
        <p:txBody>
          <a:bodyPr/>
          <a:lstStyle/>
          <a:p>
            <a:fld id="{0696FA55-4785-431E-82A5-90503649C9CA}" type="datetimeFigureOut">
              <a:rPr lang="en-US" smtClean="0"/>
              <a:t>9/21/2023</a:t>
            </a:fld>
            <a:endParaRPr lang="en-US"/>
          </a:p>
        </p:txBody>
      </p:sp>
      <p:sp>
        <p:nvSpPr>
          <p:cNvPr id="5" name="Footer Placeholder 4">
            <a:extLst>
              <a:ext uri="{FF2B5EF4-FFF2-40B4-BE49-F238E27FC236}">
                <a16:creationId xmlns:a16="http://schemas.microsoft.com/office/drawing/2014/main" id="{67A07BAC-9333-D413-7F85-1642A22D7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2166B-EFC8-22EA-6C2D-338C7213B3C8}"/>
              </a:ext>
            </a:extLst>
          </p:cNvPr>
          <p:cNvSpPr>
            <a:spLocks noGrp="1"/>
          </p:cNvSpPr>
          <p:nvPr>
            <p:ph type="sldNum" sz="quarter" idx="12"/>
          </p:nvPr>
        </p:nvSpPr>
        <p:spPr/>
        <p:txBody>
          <a:bodyPr/>
          <a:lstStyle/>
          <a:p>
            <a:fld id="{273154BD-5806-47C0-9AEF-2538E8B93B17}" type="slidenum">
              <a:rPr lang="en-US" smtClean="0"/>
              <a:t>‹#›</a:t>
            </a:fld>
            <a:endParaRPr lang="en-US"/>
          </a:p>
        </p:txBody>
      </p:sp>
    </p:spTree>
    <p:extLst>
      <p:ext uri="{BB962C8B-B14F-4D97-AF65-F5344CB8AC3E}">
        <p14:creationId xmlns:p14="http://schemas.microsoft.com/office/powerpoint/2010/main" val="311991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rgbClr val="2C3864"/>
                </a:solidFill>
                <a:latin typeface="Helvetica Neue" panose="02000503000000020004" pitchFamily="2" charset="0"/>
                <a:ea typeface="Helvetica Neue" panose="02000503000000020004" pitchFamily="2" charset="0"/>
                <a:cs typeface="Helvetica Neue" panose="02000503000000020004" pitchFamily="2" charset="0"/>
              </a:rPr>
              <a:pPr/>
              <a:t>‹#›</a:t>
            </a:fld>
            <a:endParaRPr lang="en-US" sz="1400" b="1" dirty="0">
              <a:solidFill>
                <a:srgbClr val="2C3864"/>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 name="Picture 7" descr="Remote-ID-PP.interior-2.png"/>
          <p:cNvPicPr>
            <a:picLocks noChangeAspect="1"/>
          </p:cNvPicPr>
          <p:nvPr userDrawn="1"/>
        </p:nvPicPr>
        <p:blipFill>
          <a:blip r:embed="rId2"/>
          <a:stretch>
            <a:fillRect/>
          </a:stretch>
        </p:blipFill>
        <p:spPr>
          <a:xfrm>
            <a:off x="0" y="0"/>
            <a:ext cx="12192000" cy="1982875"/>
          </a:xfrm>
          <a:prstGeom prst="rect">
            <a:avLst/>
          </a:prstGeom>
        </p:spPr>
      </p:pic>
      <p:sp>
        <p:nvSpPr>
          <p:cNvPr id="9" name="Content Placeholder 2"/>
          <p:cNvSpPr>
            <a:spLocks noGrp="1"/>
          </p:cNvSpPr>
          <p:nvPr>
            <p:ph idx="1"/>
          </p:nvPr>
        </p:nvSpPr>
        <p:spPr>
          <a:xfrm>
            <a:off x="584200" y="2260600"/>
            <a:ext cx="10515600" cy="3602644"/>
          </a:xfrm>
          <a:prstGeom prst="rect">
            <a:avLst/>
          </a:prstGeom>
        </p:spPr>
        <p:txBody>
          <a:bodyPr/>
          <a:lstStyle>
            <a:lvl1pPr>
              <a:defRPr>
                <a:solidFill>
                  <a:schemeClr val="bg1">
                    <a:lumMod val="50000"/>
                  </a:schemeClr>
                </a:solidFill>
                <a:latin typeface="Helvetica"/>
                <a:cs typeface="Helvetica"/>
              </a:defRPr>
            </a:lvl1pPr>
            <a:lvl2pPr>
              <a:defRPr>
                <a:solidFill>
                  <a:schemeClr val="bg1">
                    <a:lumMod val="50000"/>
                  </a:schemeClr>
                </a:solidFill>
                <a:latin typeface="Helvetica"/>
                <a:cs typeface="Helvetica"/>
              </a:defRPr>
            </a:lvl2pPr>
            <a:lvl3pPr>
              <a:defRPr>
                <a:solidFill>
                  <a:schemeClr val="bg1">
                    <a:lumMod val="50000"/>
                  </a:schemeClr>
                </a:solidFill>
                <a:latin typeface="Helvetica"/>
                <a:cs typeface="Helvetica"/>
              </a:defRPr>
            </a:lvl3pPr>
            <a:lvl4pPr>
              <a:defRPr>
                <a:solidFill>
                  <a:schemeClr val="bg1">
                    <a:lumMod val="50000"/>
                  </a:schemeClr>
                </a:solidFill>
                <a:latin typeface="Helvetica"/>
                <a:cs typeface="Helvetica"/>
              </a:defRPr>
            </a:lvl4pPr>
            <a:lvl5pPr>
              <a:defRPr>
                <a:solidFill>
                  <a:schemeClr val="bg1">
                    <a:lumMod val="50000"/>
                  </a:schemeClr>
                </a:solidFill>
                <a:latin typeface="Helvetic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1">
                    <a:lumMod val="50000"/>
                  </a:schemeClr>
                </a:solidFill>
                <a:latin typeface="Helvetic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1">
                    <a:lumMod val="50000"/>
                  </a:schemeClr>
                </a:solidFill>
                <a:latin typeface="Helvetic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solidFill>
                  <a:schemeClr val="bg1">
                    <a:lumMod val="50000"/>
                  </a:schemeClr>
                </a:solidFill>
                <a:latin typeface="Helvetica"/>
                <a:cs typeface="Helvetica"/>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Sixth level</a:t>
            </a:r>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Seventh level</a:t>
            </a:r>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Eighth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descr="Remote-ID-PP.interior-3.png"/>
          <p:cNvPicPr>
            <a:picLocks noChangeAspect="1"/>
          </p:cNvPicPr>
          <p:nvPr userDrawn="1"/>
        </p:nvPicPr>
        <p:blipFill>
          <a:blip r:embed="rId2"/>
          <a:stretch>
            <a:fillRect/>
          </a:stretch>
        </p:blipFill>
        <p:spPr>
          <a:xfrm>
            <a:off x="0" y="0"/>
            <a:ext cx="12192000" cy="1982875"/>
          </a:xfrm>
          <a:prstGeom prst="rect">
            <a:avLst/>
          </a:prstGeom>
        </p:spPr>
      </p:pic>
      <p:sp>
        <p:nvSpPr>
          <p:cNvPr id="3" name="TextBox 2">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rgbClr val="000090"/>
                </a:solidFill>
                <a:latin typeface="Helvetica Neue" panose="02000503000000020004" pitchFamily="2" charset="0"/>
                <a:ea typeface="Helvetica Neue" panose="02000503000000020004" pitchFamily="2" charset="0"/>
                <a:cs typeface="Helvetica Neue" panose="02000503000000020004" pitchFamily="2" charset="0"/>
              </a:rPr>
              <a:pPr/>
              <a:t>‹#›</a:t>
            </a:fld>
            <a:endParaRPr lang="en-US" sz="1400" b="1" dirty="0">
              <a:solidFill>
                <a:srgbClr val="00009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Content Placeholder 2"/>
          <p:cNvSpPr>
            <a:spLocks noGrp="1"/>
          </p:cNvSpPr>
          <p:nvPr>
            <p:ph idx="1"/>
          </p:nvPr>
        </p:nvSpPr>
        <p:spPr>
          <a:xfrm>
            <a:off x="571500" y="1765300"/>
            <a:ext cx="10515600" cy="4097944"/>
          </a:xfrm>
          <a:prstGeom prst="rect">
            <a:avLst/>
          </a:prstGeom>
        </p:spPr>
        <p:txBody>
          <a:bodyPr/>
          <a:lstStyle>
            <a:lvl1pPr>
              <a:defRPr>
                <a:solidFill>
                  <a:schemeClr val="bg1">
                    <a:lumMod val="50000"/>
                  </a:schemeClr>
                </a:solidFill>
                <a:latin typeface="Helvetica"/>
                <a:cs typeface="Helvetica"/>
              </a:defRPr>
            </a:lvl1pPr>
            <a:lvl2pPr>
              <a:defRPr>
                <a:solidFill>
                  <a:schemeClr val="bg1">
                    <a:lumMod val="50000"/>
                  </a:schemeClr>
                </a:solidFill>
                <a:latin typeface="Helvetica"/>
                <a:cs typeface="Helvetica"/>
              </a:defRPr>
            </a:lvl2pPr>
            <a:lvl3pPr>
              <a:defRPr>
                <a:solidFill>
                  <a:schemeClr val="bg1">
                    <a:lumMod val="50000"/>
                  </a:schemeClr>
                </a:solidFill>
                <a:latin typeface="Helvetica"/>
                <a:cs typeface="Helvetica"/>
              </a:defRPr>
            </a:lvl3pPr>
            <a:lvl4pPr>
              <a:defRPr>
                <a:solidFill>
                  <a:schemeClr val="bg1">
                    <a:lumMod val="50000"/>
                  </a:schemeClr>
                </a:solidFill>
                <a:latin typeface="Helvetica"/>
                <a:cs typeface="Helvetica"/>
              </a:defRPr>
            </a:lvl4pPr>
            <a:lvl5pPr>
              <a:defRPr>
                <a:solidFill>
                  <a:schemeClr val="bg1">
                    <a:lumMod val="50000"/>
                  </a:schemeClr>
                </a:solidFill>
                <a:latin typeface="Helvetic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1">
                    <a:lumMod val="50000"/>
                  </a:schemeClr>
                </a:solidFill>
                <a:latin typeface="Helvetic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1">
                    <a:lumMod val="50000"/>
                  </a:schemeClr>
                </a:solidFill>
                <a:latin typeface="Helvetic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solidFill>
                  <a:schemeClr val="bg1">
                    <a:lumMod val="50000"/>
                  </a:schemeClr>
                </a:solidFill>
                <a:latin typeface="Helvetica"/>
                <a:cs typeface="Helvetica"/>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Sixth level</a:t>
            </a:r>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Seventh level</a:t>
            </a:r>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Eighth level</a:t>
            </a:r>
          </a:p>
        </p:txBody>
      </p:sp>
      <p:sp>
        <p:nvSpPr>
          <p:cNvPr id="7" name="TextBox 6"/>
          <p:cNvSpPr txBox="1"/>
          <p:nvPr userDrawn="1"/>
        </p:nvSpPr>
        <p:spPr>
          <a:xfrm>
            <a:off x="571500" y="457200"/>
            <a:ext cx="5740400" cy="646331"/>
          </a:xfrm>
          <a:prstGeom prst="rect">
            <a:avLst/>
          </a:prstGeom>
          <a:noFill/>
        </p:spPr>
        <p:txBody>
          <a:bodyPr wrap="square" rtlCol="0">
            <a:spAutoFit/>
          </a:bodyPr>
          <a:lstStyle/>
          <a:p>
            <a:r>
              <a:rPr lang="en-US" sz="3600">
                <a:solidFill>
                  <a:schemeClr val="bg1"/>
                </a:solidFill>
                <a:latin typeface="Helvetica"/>
                <a:cs typeface="Helvetica"/>
              </a:rPr>
              <a:t>Title / Headline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descr="Remote-ID-PP.interior-4.png"/>
          <p:cNvPicPr>
            <a:picLocks noChangeAspect="1"/>
          </p:cNvPicPr>
          <p:nvPr userDrawn="1"/>
        </p:nvPicPr>
        <p:blipFill>
          <a:blip r:embed="rId2"/>
          <a:stretch>
            <a:fillRect/>
          </a:stretch>
        </p:blipFill>
        <p:spPr>
          <a:xfrm>
            <a:off x="0" y="0"/>
            <a:ext cx="12192000" cy="1982875"/>
          </a:xfrm>
          <a:prstGeom prst="rect">
            <a:avLst/>
          </a:prstGeom>
        </p:spPr>
      </p:pic>
      <p:sp>
        <p:nvSpPr>
          <p:cNvPr id="4" name="TextBox 3">
            <a:extLst>
              <a:ext uri="{FF2B5EF4-FFF2-40B4-BE49-F238E27FC236}">
                <a16:creationId xmlns:a16="http://schemas.microsoft.com/office/drawing/2014/main" id="{73CD47FC-1123-9D42-8D7D-5736A7240E82}"/>
              </a:ext>
            </a:extLst>
          </p:cNvPr>
          <p:cNvSpPr txBox="1"/>
          <p:nvPr userDrawn="1"/>
        </p:nvSpPr>
        <p:spPr>
          <a:xfrm>
            <a:off x="11143128" y="6087035"/>
            <a:ext cx="412377" cy="307777"/>
          </a:xfrm>
          <a:prstGeom prst="rect">
            <a:avLst/>
          </a:prstGeom>
          <a:noFill/>
        </p:spPr>
        <p:txBody>
          <a:bodyPr wrap="square" rtlCol="0">
            <a:spAutoFit/>
          </a:bodyPr>
          <a:lstStyle/>
          <a:p>
            <a:fld id="{DEA3CA60-8761-4E9F-BF39-EEBA39A7BB84}" type="slidenum">
              <a:rPr lang="en-US" sz="1400" b="1" smtClean="0">
                <a:solidFill>
                  <a:srgbClr val="2C3864"/>
                </a:solidFill>
                <a:latin typeface="Helvetica Neue" panose="02000503000000020004" pitchFamily="2" charset="0"/>
                <a:ea typeface="Helvetica Neue" panose="02000503000000020004" pitchFamily="2" charset="0"/>
                <a:cs typeface="Helvetica Neue" panose="02000503000000020004" pitchFamily="2" charset="0"/>
              </a:rPr>
              <a:pPr/>
              <a:t>‹#›</a:t>
            </a:fld>
            <a:endParaRPr lang="en-US" sz="1400" b="1" dirty="0">
              <a:solidFill>
                <a:srgbClr val="2C3864"/>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Content Placeholder 2"/>
          <p:cNvSpPr>
            <a:spLocks noGrp="1"/>
          </p:cNvSpPr>
          <p:nvPr>
            <p:ph idx="1"/>
          </p:nvPr>
        </p:nvSpPr>
        <p:spPr>
          <a:xfrm>
            <a:off x="558800" y="1765300"/>
            <a:ext cx="10515600" cy="4097944"/>
          </a:xfrm>
          <a:prstGeom prst="rect">
            <a:avLst/>
          </a:prstGeom>
        </p:spPr>
        <p:txBody>
          <a:bodyPr/>
          <a:lstStyle>
            <a:lvl1pPr>
              <a:defRPr>
                <a:solidFill>
                  <a:schemeClr val="bg1">
                    <a:lumMod val="50000"/>
                  </a:schemeClr>
                </a:solidFill>
                <a:latin typeface="Helvetica"/>
                <a:cs typeface="Helvetica"/>
              </a:defRPr>
            </a:lvl1pPr>
            <a:lvl2pPr>
              <a:defRPr>
                <a:solidFill>
                  <a:schemeClr val="bg1">
                    <a:lumMod val="50000"/>
                  </a:schemeClr>
                </a:solidFill>
                <a:latin typeface="Helvetica"/>
                <a:cs typeface="Helvetica"/>
              </a:defRPr>
            </a:lvl2pPr>
            <a:lvl3pPr>
              <a:defRPr>
                <a:solidFill>
                  <a:schemeClr val="bg1">
                    <a:lumMod val="50000"/>
                  </a:schemeClr>
                </a:solidFill>
                <a:latin typeface="Helvetica"/>
                <a:cs typeface="Helvetica"/>
              </a:defRPr>
            </a:lvl3pPr>
            <a:lvl4pPr>
              <a:defRPr>
                <a:solidFill>
                  <a:schemeClr val="bg1">
                    <a:lumMod val="50000"/>
                  </a:schemeClr>
                </a:solidFill>
                <a:latin typeface="Helvetica"/>
                <a:cs typeface="Helvetica"/>
              </a:defRPr>
            </a:lvl4pPr>
            <a:lvl5pPr>
              <a:defRPr>
                <a:solidFill>
                  <a:schemeClr val="bg1">
                    <a:lumMod val="50000"/>
                  </a:schemeClr>
                </a:solidFill>
                <a:latin typeface="Helvetic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1">
                    <a:lumMod val="50000"/>
                  </a:schemeClr>
                </a:solidFill>
                <a:latin typeface="Helvetic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1">
                    <a:lumMod val="50000"/>
                  </a:schemeClr>
                </a:solidFill>
                <a:latin typeface="Helvetic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solidFill>
                  <a:schemeClr val="bg1">
                    <a:lumMod val="50000"/>
                  </a:schemeClr>
                </a:solidFill>
                <a:latin typeface="Helvetica"/>
                <a:cs typeface="Helvetica"/>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Sixth level</a:t>
            </a:r>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Seventh level</a:t>
            </a:r>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Eighth level</a:t>
            </a:r>
          </a:p>
        </p:txBody>
      </p:sp>
      <p:sp>
        <p:nvSpPr>
          <p:cNvPr id="7" name="TextBox 6"/>
          <p:cNvSpPr txBox="1"/>
          <p:nvPr userDrawn="1"/>
        </p:nvSpPr>
        <p:spPr>
          <a:xfrm>
            <a:off x="558800" y="457200"/>
            <a:ext cx="5740400" cy="646331"/>
          </a:xfrm>
          <a:prstGeom prst="rect">
            <a:avLst/>
          </a:prstGeom>
          <a:noFill/>
        </p:spPr>
        <p:txBody>
          <a:bodyPr wrap="square" rtlCol="0">
            <a:spAutoFit/>
          </a:bodyPr>
          <a:lstStyle/>
          <a:p>
            <a:r>
              <a:rPr lang="en-US" sz="3600">
                <a:solidFill>
                  <a:schemeClr val="bg1"/>
                </a:solidFill>
                <a:latin typeface="Helvetica"/>
                <a:cs typeface="Helvetica"/>
              </a:rPr>
              <a:t>Title / Headline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241A-8CE2-0AF4-22AE-8903A723C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292AA5-0766-EAE9-4330-33A69E89A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1A9632-F8C8-B21E-EB01-0C8D7917BD0A}"/>
              </a:ext>
            </a:extLst>
          </p:cNvPr>
          <p:cNvSpPr>
            <a:spLocks noGrp="1"/>
          </p:cNvSpPr>
          <p:nvPr>
            <p:ph type="dt" sz="half" idx="10"/>
          </p:nvPr>
        </p:nvSpPr>
        <p:spPr/>
        <p:txBody>
          <a:bodyPr/>
          <a:lstStyle/>
          <a:p>
            <a:fld id="{25F3E2CA-D716-428B-8FD2-0F8A2D3637D7}" type="datetimeFigureOut">
              <a:rPr lang="en-US" smtClean="0"/>
              <a:t>9/21/2023</a:t>
            </a:fld>
            <a:endParaRPr lang="en-US"/>
          </a:p>
        </p:txBody>
      </p:sp>
      <p:sp>
        <p:nvSpPr>
          <p:cNvPr id="6" name="Slide Number Placeholder 5">
            <a:extLst>
              <a:ext uri="{FF2B5EF4-FFF2-40B4-BE49-F238E27FC236}">
                <a16:creationId xmlns:a16="http://schemas.microsoft.com/office/drawing/2014/main" id="{D9165031-E598-2772-5608-BF09CF68B5F1}"/>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236653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53E0-784F-12B7-B803-20992D9C9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D372B-7CCA-98E6-762B-81F5187A48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F7257-E5BA-B6F0-C2C5-E639EFDAF4D4}"/>
              </a:ext>
            </a:extLst>
          </p:cNvPr>
          <p:cNvSpPr>
            <a:spLocks noGrp="1"/>
          </p:cNvSpPr>
          <p:nvPr>
            <p:ph type="dt" sz="half" idx="10"/>
          </p:nvPr>
        </p:nvSpPr>
        <p:spPr/>
        <p:txBody>
          <a:bodyPr/>
          <a:lstStyle/>
          <a:p>
            <a:fld id="{25F3E2CA-D716-428B-8FD2-0F8A2D3637D7}" type="datetimeFigureOut">
              <a:rPr lang="en-US" smtClean="0"/>
              <a:t>9/21/2023</a:t>
            </a:fld>
            <a:endParaRPr lang="en-US"/>
          </a:p>
        </p:txBody>
      </p:sp>
      <p:sp>
        <p:nvSpPr>
          <p:cNvPr id="6" name="Slide Number Placeholder 5">
            <a:extLst>
              <a:ext uri="{FF2B5EF4-FFF2-40B4-BE49-F238E27FC236}">
                <a16:creationId xmlns:a16="http://schemas.microsoft.com/office/drawing/2014/main" id="{9DFEB552-8B00-3E90-20F3-2841DA5382BC}"/>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279414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68CC-AA47-EAD2-CEFE-94ED75DA0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16F3F5-B868-BCA4-70E5-E4E1D4014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CE17FE6-BD6F-030B-F238-64559829DB5A}"/>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408757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286C-699D-BCDA-8493-07F03F1E6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7746-BDCA-2192-CD81-19648F9DC8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915380-A257-636D-7C8F-9763742F9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E60465-E535-B3A2-AC01-43E946987564}"/>
              </a:ext>
            </a:extLst>
          </p:cNvPr>
          <p:cNvSpPr>
            <a:spLocks noGrp="1"/>
          </p:cNvSpPr>
          <p:nvPr>
            <p:ph type="dt" sz="half" idx="10"/>
          </p:nvPr>
        </p:nvSpPr>
        <p:spPr/>
        <p:txBody>
          <a:bodyPr/>
          <a:lstStyle/>
          <a:p>
            <a:fld id="{25F3E2CA-D716-428B-8FD2-0F8A2D3637D7}" type="datetimeFigureOut">
              <a:rPr lang="en-US" smtClean="0"/>
              <a:t>9/21/2023</a:t>
            </a:fld>
            <a:endParaRPr lang="en-US"/>
          </a:p>
        </p:txBody>
      </p:sp>
      <p:sp>
        <p:nvSpPr>
          <p:cNvPr id="6" name="Footer Placeholder 5">
            <a:extLst>
              <a:ext uri="{FF2B5EF4-FFF2-40B4-BE49-F238E27FC236}">
                <a16:creationId xmlns:a16="http://schemas.microsoft.com/office/drawing/2014/main" id="{6B3FB5F4-9D52-F90F-8C7C-3CEF127C11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233B4A-5C46-CA86-C9A8-3EA77DA297A8}"/>
              </a:ext>
            </a:extLst>
          </p:cNvPr>
          <p:cNvSpPr>
            <a:spLocks noGrp="1"/>
          </p:cNvSpPr>
          <p:nvPr>
            <p:ph type="sldNum" sz="quarter" idx="12"/>
          </p:nvPr>
        </p:nvSpPr>
        <p:spPr/>
        <p:txBody>
          <a:bodyPr/>
          <a:lstStyle/>
          <a:p>
            <a:fld id="{FD3EC3D4-2044-46C9-8F09-CF9A147A99FA}" type="slidenum">
              <a:rPr lang="en-US" smtClean="0"/>
              <a:t>‹#›</a:t>
            </a:fld>
            <a:endParaRPr lang="en-US"/>
          </a:p>
        </p:txBody>
      </p:sp>
    </p:spTree>
    <p:extLst>
      <p:ext uri="{BB962C8B-B14F-4D97-AF65-F5344CB8AC3E}">
        <p14:creationId xmlns:p14="http://schemas.microsoft.com/office/powerpoint/2010/main" val="720620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12"/>
          <p:cNvSpPr txBox="1">
            <a:spLocks/>
          </p:cNvSpPr>
          <p:nvPr userDrawn="1"/>
        </p:nvSpPr>
        <p:spPr>
          <a:xfrm>
            <a:off x="0" y="6121581"/>
            <a:ext cx="12192000" cy="457019"/>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Cambria" panose="0204050305040603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5587C1"/>
                </a:solidFill>
                <a:latin typeface="Helvetica"/>
                <a:cs typeface="Helvetica"/>
              </a:rPr>
              <a:t>Enter presentation name in Slide Master</a:t>
            </a:r>
          </a:p>
        </p:txBody>
      </p:sp>
    </p:spTree>
    <p:extLst>
      <p:ext uri="{BB962C8B-B14F-4D97-AF65-F5344CB8AC3E}">
        <p14:creationId xmlns:p14="http://schemas.microsoft.com/office/powerpoint/2010/main" val="13585788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A4CF6-5266-37F0-33CF-D610123BAD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7CAB0C-D901-36AB-1121-C95EE3E17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2E9EA-2CD9-F237-C223-36D3FF590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3E2CA-D716-428B-8FD2-0F8A2D3637D7}" type="datetimeFigureOut">
              <a:rPr lang="en-US" smtClean="0"/>
              <a:t>9/21/2023</a:t>
            </a:fld>
            <a:endParaRPr lang="en-US"/>
          </a:p>
        </p:txBody>
      </p:sp>
      <p:sp>
        <p:nvSpPr>
          <p:cNvPr id="6" name="Slide Number Placeholder 5">
            <a:extLst>
              <a:ext uri="{FF2B5EF4-FFF2-40B4-BE49-F238E27FC236}">
                <a16:creationId xmlns:a16="http://schemas.microsoft.com/office/drawing/2014/main" id="{14FD2FC2-2BD7-6C4A-0370-E23C6737E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EC3D4-2044-46C9-8F09-CF9A147A99FA}" type="slidenum">
              <a:rPr lang="en-US" smtClean="0"/>
              <a:t>‹#›</a:t>
            </a:fld>
            <a:endParaRPr lang="en-US"/>
          </a:p>
        </p:txBody>
      </p:sp>
    </p:spTree>
    <p:extLst>
      <p:ext uri="{BB962C8B-B14F-4D97-AF65-F5344CB8AC3E}">
        <p14:creationId xmlns:p14="http://schemas.microsoft.com/office/powerpoint/2010/main" val="182712875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789B2-EF2A-CD14-6E14-7C72C1378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83756-9157-C7BB-E1DB-1EC022FA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331F5-43A5-9DFE-FEC8-4E1C5D41D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6FA55-4785-431E-82A5-90503649C9CA}" type="datetimeFigureOut">
              <a:rPr lang="en-US" smtClean="0"/>
              <a:t>9/21/2023</a:t>
            </a:fld>
            <a:endParaRPr lang="en-US"/>
          </a:p>
        </p:txBody>
      </p:sp>
      <p:sp>
        <p:nvSpPr>
          <p:cNvPr id="5" name="Footer Placeholder 4">
            <a:extLst>
              <a:ext uri="{FF2B5EF4-FFF2-40B4-BE49-F238E27FC236}">
                <a16:creationId xmlns:a16="http://schemas.microsoft.com/office/drawing/2014/main" id="{57436B8D-3ECD-E8B6-373E-CF047B786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A58ECC-54D8-58E5-66DC-FEA4735D7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154BD-5806-47C0-9AEF-2538E8B93B17}" type="slidenum">
              <a:rPr lang="en-US" smtClean="0"/>
              <a:t>‹#›</a:t>
            </a:fld>
            <a:endParaRPr lang="en-US"/>
          </a:p>
        </p:txBody>
      </p:sp>
    </p:spTree>
    <p:extLst>
      <p:ext uri="{BB962C8B-B14F-4D97-AF65-F5344CB8AC3E}">
        <p14:creationId xmlns:p14="http://schemas.microsoft.com/office/powerpoint/2010/main" val="186191852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udds-faa.opendata.arcgis.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aa.gov/uas/getting_started/remote_i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PygWZ3jyA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
            <a:extLst>
              <a:ext uri="{FF2B5EF4-FFF2-40B4-BE49-F238E27FC236}">
                <a16:creationId xmlns:a16="http://schemas.microsoft.com/office/drawing/2014/main" id="{BD39BE56-F3CA-EE15-0BF1-E3D0F68FDA4D}"/>
              </a:ext>
            </a:extLst>
          </p:cNvPr>
          <p:cNvPicPr>
            <a:picLocks noChangeAspect="1"/>
          </p:cNvPicPr>
          <p:nvPr/>
        </p:nvPicPr>
        <p:blipFill rotWithShape="1">
          <a:blip r:embed="rId2">
            <a:extLst>
              <a:ext uri="{28A0092B-C50C-407E-A947-70E740481C1C}">
                <a14:useLocalDpi xmlns:a14="http://schemas.microsoft.com/office/drawing/2010/main" val="0"/>
              </a:ext>
            </a:extLst>
          </a:blip>
          <a:srcRect r="20187" b="27597"/>
          <a:stretch/>
        </p:blipFill>
        <p:spPr>
          <a:xfrm>
            <a:off x="0" y="2892"/>
            <a:ext cx="12192000" cy="6855108"/>
          </a:xfrm>
          <a:prstGeom prst="rect">
            <a:avLst/>
          </a:prstGeom>
        </p:spPr>
      </p:pic>
    </p:spTree>
    <p:extLst>
      <p:ext uri="{BB962C8B-B14F-4D97-AF65-F5344CB8AC3E}">
        <p14:creationId xmlns:p14="http://schemas.microsoft.com/office/powerpoint/2010/main" val="165741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07D438-88F3-9D9F-56AD-49821ECFEF9A}"/>
              </a:ext>
            </a:extLst>
          </p:cNvPr>
          <p:cNvSpPr txBox="1"/>
          <p:nvPr/>
        </p:nvSpPr>
        <p:spPr>
          <a:xfrm>
            <a:off x="391160" y="1937800"/>
            <a:ext cx="11409680" cy="460704"/>
          </a:xfrm>
          <a:prstGeom prst="rect">
            <a:avLst/>
          </a:prstGeom>
          <a:noFill/>
        </p:spPr>
        <p:txBody>
          <a:bodyPr wrap="square" rtlCol="0">
            <a:spAutoFit/>
          </a:bodyPr>
          <a:lstStyle/>
          <a:p>
            <a:pPr>
              <a:lnSpc>
                <a:spcPts val="2800"/>
              </a:lnSpc>
            </a:pPr>
            <a:r>
              <a:rPr lang="en-US" sz="2800" dirty="0">
                <a:solidFill>
                  <a:srgbClr val="2C3864"/>
                </a:solidFill>
                <a:latin typeface="Helvetica"/>
              </a:rPr>
              <a:t>Updating Registration – Part 107 Pilots</a:t>
            </a:r>
          </a:p>
        </p:txBody>
      </p:sp>
      <p:sp>
        <p:nvSpPr>
          <p:cNvPr id="5" name="Content Placeholder 1">
            <a:extLst>
              <a:ext uri="{FF2B5EF4-FFF2-40B4-BE49-F238E27FC236}">
                <a16:creationId xmlns:a16="http://schemas.microsoft.com/office/drawing/2014/main" id="{65618AEF-2AB3-0E9C-2F38-8615C5369566}"/>
              </a:ext>
            </a:extLst>
          </p:cNvPr>
          <p:cNvSpPr txBox="1">
            <a:spLocks/>
          </p:cNvSpPr>
          <p:nvPr/>
        </p:nvSpPr>
        <p:spPr>
          <a:xfrm>
            <a:off x="515156" y="2640169"/>
            <a:ext cx="5731098" cy="3256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Helvetica"/>
                <a:ea typeface="+mn-ea"/>
                <a:cs typeface="Helvetic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Helvetica"/>
                <a:ea typeface="+mn-ea"/>
                <a:cs typeface="Helvetic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Helvetica"/>
                <a:ea typeface="+mn-ea"/>
                <a:cs typeface="Helvetic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bg1">
                    <a:lumMod val="50000"/>
                  </a:schemeClr>
                </a:solidFill>
                <a:latin typeface="Helvetica"/>
                <a:ea typeface="+mn-ea"/>
                <a:cs typeface="Helvetic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300"/>
              </a:spcAft>
              <a:buFont typeface="Arial" panose="020B0604020202020204" pitchFamily="34" charset="0"/>
              <a:buNone/>
            </a:pPr>
            <a:r>
              <a:rPr lang="en-US" sz="1600" b="1" dirty="0">
                <a:solidFill>
                  <a:srgbClr val="5587C1"/>
                </a:solidFill>
              </a:rPr>
              <a:t>Step 1: Log in to </a:t>
            </a:r>
            <a:r>
              <a:rPr lang="en-US" sz="1600" b="1" dirty="0" err="1">
                <a:solidFill>
                  <a:srgbClr val="5587C1"/>
                </a:solidFill>
              </a:rPr>
              <a:t>FAADroneZone</a:t>
            </a:r>
            <a:endParaRPr lang="en-US" sz="1600" b="1" dirty="0">
              <a:solidFill>
                <a:srgbClr val="5587C1"/>
              </a:solidFill>
            </a:endParaRPr>
          </a:p>
          <a:p>
            <a:pPr lvl="0">
              <a:spcBef>
                <a:spcPts val="500"/>
              </a:spcBef>
              <a:spcAft>
                <a:spcPts val="300"/>
              </a:spcAft>
              <a:buFont typeface="Wingdings" pitchFamily="2" charset="2"/>
              <a:buChar char="§"/>
            </a:pPr>
            <a:r>
              <a:rPr lang="en-US" sz="1600" dirty="0"/>
              <a:t>Click on the button labeled “Launch Drone Owners </a:t>
            </a:r>
            <a:br>
              <a:rPr lang="en-US" sz="1600" dirty="0"/>
            </a:br>
            <a:r>
              <a:rPr lang="en-US" sz="1600" dirty="0"/>
              <a:t>and Pilots Dashboard”</a:t>
            </a:r>
          </a:p>
          <a:p>
            <a:pPr lvl="0">
              <a:spcBef>
                <a:spcPts val="500"/>
              </a:spcBef>
              <a:spcAft>
                <a:spcPts val="300"/>
              </a:spcAft>
              <a:buFont typeface="Wingdings" pitchFamily="2" charset="2"/>
              <a:buChar char="§"/>
            </a:pPr>
            <a:r>
              <a:rPr lang="en-US" sz="1600" dirty="0"/>
              <a:t>Be sure you are on the Part 107 Dashboard</a:t>
            </a:r>
          </a:p>
          <a:p>
            <a:pPr marL="0" indent="0">
              <a:spcBef>
                <a:spcPts val="500"/>
              </a:spcBef>
              <a:spcAft>
                <a:spcPts val="300"/>
              </a:spcAft>
              <a:buFont typeface="Arial" panose="020B0604020202020204" pitchFamily="34" charset="0"/>
              <a:buNone/>
            </a:pPr>
            <a:r>
              <a:rPr lang="en-US" sz="1600" b="1" dirty="0">
                <a:solidFill>
                  <a:srgbClr val="5587C1"/>
                </a:solidFill>
              </a:rPr>
              <a:t>Step 2: Click on “Manage Device Inventory”</a:t>
            </a:r>
          </a:p>
          <a:p>
            <a:pPr>
              <a:spcBef>
                <a:spcPts val="500"/>
              </a:spcBef>
              <a:spcAft>
                <a:spcPts val="300"/>
              </a:spcAft>
              <a:buFont typeface="Wingdings" pitchFamily="2" charset="2"/>
              <a:buChar char="§"/>
            </a:pPr>
            <a:r>
              <a:rPr lang="en-US" sz="1600" dirty="0"/>
              <a:t>Click on the three vertical dots associated with the </a:t>
            </a:r>
            <a:br>
              <a:rPr lang="en-US" sz="1600" dirty="0"/>
            </a:br>
            <a:r>
              <a:rPr lang="en-US" sz="1600" dirty="0"/>
              <a:t>drone in the “Actions” column and select “Edit” from </a:t>
            </a:r>
            <a:br>
              <a:rPr lang="en-US" sz="1600" dirty="0"/>
            </a:br>
            <a:r>
              <a:rPr lang="en-US" sz="1600" dirty="0"/>
              <a:t>the drop down menu</a:t>
            </a:r>
          </a:p>
          <a:p>
            <a:pPr>
              <a:spcBef>
                <a:spcPts val="500"/>
              </a:spcBef>
              <a:spcAft>
                <a:spcPts val="300"/>
              </a:spcAft>
              <a:buFont typeface="Wingdings" pitchFamily="2" charset="2"/>
              <a:buChar char="§"/>
            </a:pPr>
            <a:r>
              <a:rPr lang="en-US" sz="1600" dirty="0"/>
              <a:t>Edit the answer to the Remote ID question to “Yes”</a:t>
            </a:r>
          </a:p>
        </p:txBody>
      </p:sp>
      <p:sp>
        <p:nvSpPr>
          <p:cNvPr id="6" name="Content Placeholder 1">
            <a:extLst>
              <a:ext uri="{FF2B5EF4-FFF2-40B4-BE49-F238E27FC236}">
                <a16:creationId xmlns:a16="http://schemas.microsoft.com/office/drawing/2014/main" id="{16C6EB3B-8C49-7AB5-6473-F92408E7010E}"/>
              </a:ext>
            </a:extLst>
          </p:cNvPr>
          <p:cNvSpPr txBox="1">
            <a:spLocks/>
          </p:cNvSpPr>
          <p:nvPr/>
        </p:nvSpPr>
        <p:spPr>
          <a:xfrm>
            <a:off x="6362163" y="2640169"/>
            <a:ext cx="5576553" cy="3256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Helvetica"/>
                <a:ea typeface="+mn-ea"/>
                <a:cs typeface="Helvetic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Helvetica"/>
                <a:ea typeface="+mn-ea"/>
                <a:cs typeface="Helvetic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Helvetica"/>
                <a:ea typeface="+mn-ea"/>
                <a:cs typeface="Helvetic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bg1">
                    <a:lumMod val="50000"/>
                  </a:schemeClr>
                </a:solidFill>
                <a:latin typeface="Helvetica"/>
                <a:ea typeface="+mn-ea"/>
                <a:cs typeface="Helvetic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spcAft>
                <a:spcPts val="300"/>
              </a:spcAft>
              <a:buFont typeface="Wingdings" pitchFamily="2" charset="2"/>
              <a:buChar char="§"/>
            </a:pPr>
            <a:r>
              <a:rPr lang="en-US" sz="1600" dirty="0"/>
              <a:t>Enter the Remote ID serial number from either the updated Standard Remote ID drone or the Remote ID broadcast module: (NOTE:  this number may be listed on either the device or the controller)</a:t>
            </a:r>
          </a:p>
          <a:p>
            <a:pPr>
              <a:spcBef>
                <a:spcPts val="500"/>
              </a:spcBef>
              <a:spcAft>
                <a:spcPts val="300"/>
              </a:spcAft>
              <a:buFont typeface="Wingdings" pitchFamily="2" charset="2"/>
              <a:buChar char="§"/>
            </a:pPr>
            <a:r>
              <a:rPr lang="en-US" sz="1600" dirty="0"/>
              <a:t>Click on “Save”</a:t>
            </a:r>
          </a:p>
          <a:p>
            <a:pPr marL="0" indent="0">
              <a:spcBef>
                <a:spcPts val="500"/>
              </a:spcBef>
              <a:spcAft>
                <a:spcPts val="300"/>
              </a:spcAft>
              <a:buNone/>
            </a:pPr>
            <a:r>
              <a:rPr lang="en-US" sz="1600" b="1" dirty="0">
                <a:solidFill>
                  <a:srgbClr val="5587C1"/>
                </a:solidFill>
              </a:rPr>
              <a:t>Step 3: Return to “Your Inventory”</a:t>
            </a:r>
            <a:endParaRPr lang="en-US" sz="1600" dirty="0"/>
          </a:p>
        </p:txBody>
      </p:sp>
    </p:spTree>
    <p:extLst>
      <p:ext uri="{BB962C8B-B14F-4D97-AF65-F5344CB8AC3E}">
        <p14:creationId xmlns:p14="http://schemas.microsoft.com/office/powerpoint/2010/main" val="16850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5620FA-D27D-CF30-C536-9DC1DB07C735}"/>
              </a:ext>
            </a:extLst>
          </p:cNvPr>
          <p:cNvSpPr txBox="1"/>
          <p:nvPr/>
        </p:nvSpPr>
        <p:spPr>
          <a:xfrm>
            <a:off x="391160" y="1937800"/>
            <a:ext cx="11409680" cy="460704"/>
          </a:xfrm>
          <a:prstGeom prst="rect">
            <a:avLst/>
          </a:prstGeom>
          <a:noFill/>
        </p:spPr>
        <p:txBody>
          <a:bodyPr wrap="square" rtlCol="0">
            <a:spAutoFit/>
          </a:bodyPr>
          <a:lstStyle/>
          <a:p>
            <a:pPr>
              <a:lnSpc>
                <a:spcPts val="2800"/>
              </a:lnSpc>
            </a:pPr>
            <a:r>
              <a:rPr lang="en-US" sz="2800" dirty="0">
                <a:solidFill>
                  <a:srgbClr val="2C3864"/>
                </a:solidFill>
                <a:latin typeface="Helvetica"/>
              </a:rPr>
              <a:t>Notice of Identification – Foreign Registered Drones</a:t>
            </a:r>
          </a:p>
        </p:txBody>
      </p:sp>
      <p:sp>
        <p:nvSpPr>
          <p:cNvPr id="5" name="TextBox 4">
            <a:extLst>
              <a:ext uri="{FF2B5EF4-FFF2-40B4-BE49-F238E27FC236}">
                <a16:creationId xmlns:a16="http://schemas.microsoft.com/office/drawing/2014/main" id="{3A479993-F9EA-8048-D752-71A08B345680}"/>
              </a:ext>
            </a:extLst>
          </p:cNvPr>
          <p:cNvSpPr txBox="1"/>
          <p:nvPr/>
        </p:nvSpPr>
        <p:spPr>
          <a:xfrm>
            <a:off x="391160" y="2491592"/>
            <a:ext cx="11409680" cy="536685"/>
          </a:xfrm>
          <a:prstGeom prst="rect">
            <a:avLst/>
          </a:prstGeom>
          <a:noFill/>
        </p:spPr>
        <p:txBody>
          <a:bodyPr wrap="square" rtlCol="0">
            <a:spAutoFit/>
          </a:bodyPr>
          <a:lstStyle/>
          <a:p>
            <a:pPr>
              <a:lnSpc>
                <a:spcPct val="90000"/>
              </a:lnSpc>
              <a:spcBef>
                <a:spcPts val="500"/>
              </a:spcBef>
              <a:spcAft>
                <a:spcPts val="300"/>
              </a:spcAft>
            </a:pPr>
            <a:r>
              <a:rPr lang="en-US" sz="1600" b="1" dirty="0">
                <a:solidFill>
                  <a:srgbClr val="213565"/>
                </a:solidFill>
                <a:latin typeface="Helvetica"/>
              </a:rPr>
              <a:t>Notice of Identification (NOI) is a service provided by the FAA for operators to notify </a:t>
            </a:r>
            <a:br>
              <a:rPr lang="en-US" sz="1600" b="1" dirty="0">
                <a:solidFill>
                  <a:srgbClr val="213565"/>
                </a:solidFill>
                <a:latin typeface="Helvetica"/>
              </a:rPr>
            </a:br>
            <a:r>
              <a:rPr lang="en-US" sz="1600" b="1" dirty="0">
                <a:solidFill>
                  <a:srgbClr val="213565"/>
                </a:solidFill>
                <a:latin typeface="Helvetica"/>
              </a:rPr>
              <a:t>their intent to fly a foreign registered drone in the NAS.</a:t>
            </a:r>
          </a:p>
        </p:txBody>
      </p:sp>
      <p:sp>
        <p:nvSpPr>
          <p:cNvPr id="6" name="Content Placeholder 1">
            <a:extLst>
              <a:ext uri="{FF2B5EF4-FFF2-40B4-BE49-F238E27FC236}">
                <a16:creationId xmlns:a16="http://schemas.microsoft.com/office/drawing/2014/main" id="{019AB4C7-C0F6-82F9-0F88-96AA953E8BCA}"/>
              </a:ext>
            </a:extLst>
          </p:cNvPr>
          <p:cNvSpPr txBox="1">
            <a:spLocks/>
          </p:cNvSpPr>
          <p:nvPr/>
        </p:nvSpPr>
        <p:spPr>
          <a:xfrm>
            <a:off x="515156" y="3203935"/>
            <a:ext cx="5731098" cy="3256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Helvetica"/>
                <a:ea typeface="+mn-ea"/>
                <a:cs typeface="Helvetic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Helvetica"/>
                <a:ea typeface="+mn-ea"/>
                <a:cs typeface="Helvetic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Helvetica"/>
                <a:ea typeface="+mn-ea"/>
                <a:cs typeface="Helvetic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bg1">
                    <a:lumMod val="50000"/>
                  </a:schemeClr>
                </a:solidFill>
                <a:latin typeface="Helvetica"/>
                <a:ea typeface="+mn-ea"/>
                <a:cs typeface="Helvetic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spcAft>
                <a:spcPts val="300"/>
              </a:spcAft>
              <a:buFont typeface="Arial" panose="020B0604020202020204" pitchFamily="34" charset="0"/>
              <a:buNone/>
            </a:pPr>
            <a:r>
              <a:rPr lang="en-US" sz="1600" b="1" dirty="0">
                <a:solidFill>
                  <a:srgbClr val="5587C1"/>
                </a:solidFill>
              </a:rPr>
              <a:t>Step 1: Log in to </a:t>
            </a:r>
            <a:r>
              <a:rPr lang="en-US" sz="1600" b="1" dirty="0" err="1">
                <a:solidFill>
                  <a:srgbClr val="5587C1"/>
                </a:solidFill>
              </a:rPr>
              <a:t>FAADroneZone</a:t>
            </a:r>
            <a:endParaRPr lang="en-US" sz="1600" b="1" dirty="0">
              <a:solidFill>
                <a:srgbClr val="5587C1"/>
              </a:solidFill>
            </a:endParaRPr>
          </a:p>
          <a:p>
            <a:pPr>
              <a:spcBef>
                <a:spcPts val="500"/>
              </a:spcBef>
              <a:spcAft>
                <a:spcPts val="300"/>
              </a:spcAft>
              <a:buFont typeface="Wingdings" pitchFamily="2" charset="2"/>
              <a:buChar char="§"/>
            </a:pPr>
            <a:r>
              <a:rPr lang="en-US" sz="1600" dirty="0"/>
              <a:t>Click on “Add a Service”, “Select Notice Service”, </a:t>
            </a:r>
            <a:br>
              <a:rPr lang="en-US" sz="1600" dirty="0"/>
            </a:br>
            <a:r>
              <a:rPr lang="en-US" sz="1600" dirty="0"/>
              <a:t>“Add Service”, and “Launch Notice Dashboard”</a:t>
            </a:r>
          </a:p>
          <a:p>
            <a:pPr>
              <a:spcBef>
                <a:spcPts val="500"/>
              </a:spcBef>
              <a:spcAft>
                <a:spcPts val="300"/>
              </a:spcAft>
              <a:buFont typeface="Wingdings" pitchFamily="2" charset="2"/>
              <a:buChar char="§"/>
            </a:pPr>
            <a:r>
              <a:rPr lang="en-US" sz="1600" dirty="0"/>
              <a:t>Review your NOI application profile then click </a:t>
            </a:r>
            <a:br>
              <a:rPr lang="en-US" sz="1600" dirty="0"/>
            </a:br>
            <a:r>
              <a:rPr lang="en-US" sz="1600" dirty="0"/>
              <a:t>on “Confirm Profile”</a:t>
            </a:r>
          </a:p>
          <a:p>
            <a:pPr marL="0" lvl="0" indent="0">
              <a:spcBef>
                <a:spcPts val="500"/>
              </a:spcBef>
              <a:spcAft>
                <a:spcPts val="300"/>
              </a:spcAft>
              <a:buNone/>
            </a:pPr>
            <a:r>
              <a:rPr lang="en-US" sz="1600" b="1" dirty="0">
                <a:solidFill>
                  <a:srgbClr val="5587C1"/>
                </a:solidFill>
              </a:rPr>
              <a:t>Step 2: Click on “Create a Notice”</a:t>
            </a:r>
          </a:p>
          <a:p>
            <a:pPr>
              <a:spcBef>
                <a:spcPts val="500"/>
              </a:spcBef>
              <a:spcAft>
                <a:spcPts val="300"/>
              </a:spcAft>
              <a:buFont typeface="Wingdings" pitchFamily="2" charset="2"/>
              <a:buChar char="§"/>
            </a:pPr>
            <a:r>
              <a:rPr lang="en-US" sz="1600" dirty="0"/>
              <a:t>Fill out the NOI form and then click </a:t>
            </a:r>
            <a:br>
              <a:rPr lang="en-US" sz="1600" dirty="0"/>
            </a:br>
            <a:r>
              <a:rPr lang="en-US" sz="1600" dirty="0"/>
              <a:t>on “Save &amp; Proceed”</a:t>
            </a:r>
          </a:p>
        </p:txBody>
      </p:sp>
      <p:sp>
        <p:nvSpPr>
          <p:cNvPr id="7" name="Content Placeholder 1">
            <a:extLst>
              <a:ext uri="{FF2B5EF4-FFF2-40B4-BE49-F238E27FC236}">
                <a16:creationId xmlns:a16="http://schemas.microsoft.com/office/drawing/2014/main" id="{C349C574-FC67-1581-FACD-E8D869113A62}"/>
              </a:ext>
            </a:extLst>
          </p:cNvPr>
          <p:cNvSpPr txBox="1">
            <a:spLocks/>
          </p:cNvSpPr>
          <p:nvPr/>
        </p:nvSpPr>
        <p:spPr>
          <a:xfrm>
            <a:off x="6362163" y="3203935"/>
            <a:ext cx="5576553" cy="3256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Helvetica"/>
                <a:ea typeface="+mn-ea"/>
                <a:cs typeface="Helvetic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Helvetica"/>
                <a:ea typeface="+mn-ea"/>
                <a:cs typeface="Helvetic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Helvetica"/>
                <a:ea typeface="+mn-ea"/>
                <a:cs typeface="Helvetic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bg1">
                    <a:lumMod val="50000"/>
                  </a:schemeClr>
                </a:solidFill>
                <a:latin typeface="Helvetica"/>
                <a:ea typeface="+mn-ea"/>
                <a:cs typeface="Helvetic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300"/>
              </a:spcAft>
              <a:buNone/>
            </a:pPr>
            <a:r>
              <a:rPr lang="en-US" sz="1600" b="1" dirty="0">
                <a:solidFill>
                  <a:srgbClr val="5587C1"/>
                </a:solidFill>
              </a:rPr>
              <a:t>Step 3: Click on “Add Aircraft”</a:t>
            </a:r>
            <a:endParaRPr lang="en-US" sz="2400" dirty="0">
              <a:solidFill>
                <a:prstClr val="black"/>
              </a:solidFill>
            </a:endParaRPr>
          </a:p>
          <a:p>
            <a:pPr>
              <a:spcBef>
                <a:spcPts val="500"/>
              </a:spcBef>
              <a:spcAft>
                <a:spcPts val="300"/>
              </a:spcAft>
              <a:buFont typeface="Wingdings" pitchFamily="2" charset="2"/>
              <a:buChar char="§"/>
            </a:pPr>
            <a:r>
              <a:rPr lang="en-US" sz="1600" dirty="0"/>
              <a:t>Fill out the form and then click on “Add Aircraft”, </a:t>
            </a:r>
            <a:br>
              <a:rPr lang="en-US" sz="1600" dirty="0"/>
            </a:br>
            <a:r>
              <a:rPr lang="en-US" sz="1600" dirty="0"/>
              <a:t>“Save &amp; Proceed”, and “Submit”</a:t>
            </a:r>
          </a:p>
          <a:p>
            <a:pPr>
              <a:spcBef>
                <a:spcPts val="500"/>
              </a:spcBef>
              <a:spcAft>
                <a:spcPts val="300"/>
              </a:spcAft>
              <a:buFont typeface="Wingdings" pitchFamily="2" charset="2"/>
              <a:buChar char="§"/>
            </a:pPr>
            <a:r>
              <a:rPr lang="en-US" sz="1600" dirty="0"/>
              <a:t>You will receive a Confirmation of Identification (CID)</a:t>
            </a:r>
          </a:p>
          <a:p>
            <a:pPr marL="0" indent="0">
              <a:spcBef>
                <a:spcPts val="500"/>
              </a:spcBef>
              <a:spcAft>
                <a:spcPts val="300"/>
              </a:spcAft>
              <a:buNone/>
            </a:pPr>
            <a:endParaRPr lang="en-US" sz="1600" dirty="0"/>
          </a:p>
        </p:txBody>
      </p:sp>
    </p:spTree>
    <p:extLst>
      <p:ext uri="{BB962C8B-B14F-4D97-AF65-F5344CB8AC3E}">
        <p14:creationId xmlns:p14="http://schemas.microsoft.com/office/powerpoint/2010/main" val="59988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2897" y="1791147"/>
            <a:ext cx="3976952" cy="3976952"/>
          </a:xfrm>
          <a:effectLst>
            <a:outerShdw blurRad="50800" dist="38100" dir="2700000" algn="tl" rotWithShape="0">
              <a:prstClr val="black">
                <a:alpha val="40000"/>
              </a:prstClr>
            </a:outerShdw>
          </a:effectLst>
        </p:spPr>
      </p:pic>
      <p:sp>
        <p:nvSpPr>
          <p:cNvPr id="6" name="Rectangle 5"/>
          <p:cNvSpPr/>
          <p:nvPr/>
        </p:nvSpPr>
        <p:spPr>
          <a:xfrm>
            <a:off x="583418" y="5269495"/>
            <a:ext cx="5044650" cy="457200"/>
          </a:xfrm>
          <a:prstGeom prst="rect">
            <a:avLst/>
          </a:prstGeom>
          <a:solidFill>
            <a:srgbClr val="5587C1">
              <a:alpha val="12753"/>
            </a:srgbClr>
          </a:solidFill>
        </p:spPr>
        <p:txBody>
          <a:bodyPr anchor="ctr"/>
          <a:lstStyle/>
          <a:p>
            <a:pPr algn="ctr">
              <a:lnSpc>
                <a:spcPct val="90000"/>
              </a:lnSpc>
              <a:spcBef>
                <a:spcPts val="1000"/>
              </a:spcBef>
            </a:pPr>
            <a:r>
              <a:rPr lang="en-US" b="1" dirty="0">
                <a:solidFill>
                  <a:srgbClr val="5587C1"/>
                </a:solidFill>
                <a:latin typeface="Helvetica"/>
                <a:hlinkClick r:id="rId4">
                  <a:extLst>
                    <a:ext uri="{A12FA001-AC4F-418D-AE19-62706E023703}">
                      <ahyp:hlinkClr xmlns:ahyp="http://schemas.microsoft.com/office/drawing/2018/hyperlinkcolor" val="tx"/>
                    </a:ext>
                  </a:extLst>
                </a:hlinkClick>
              </a:rPr>
              <a:t>https://udds-faa.opendata.arcgis.com/</a:t>
            </a:r>
            <a:endParaRPr lang="en-US" b="1" dirty="0">
              <a:solidFill>
                <a:srgbClr val="5587C1"/>
              </a:solidFill>
              <a:latin typeface="Helvetica"/>
            </a:endParaRPr>
          </a:p>
        </p:txBody>
      </p:sp>
      <p:sp>
        <p:nvSpPr>
          <p:cNvPr id="2" name="TextBox 1">
            <a:extLst>
              <a:ext uri="{FF2B5EF4-FFF2-40B4-BE49-F238E27FC236}">
                <a16:creationId xmlns:a16="http://schemas.microsoft.com/office/drawing/2014/main" id="{9F77AD42-1F6C-6C31-D9C9-B430549BD670}"/>
              </a:ext>
            </a:extLst>
          </p:cNvPr>
          <p:cNvSpPr txBox="1"/>
          <p:nvPr/>
        </p:nvSpPr>
        <p:spPr>
          <a:xfrm>
            <a:off x="391160" y="1937800"/>
            <a:ext cx="7048212" cy="460704"/>
          </a:xfrm>
          <a:prstGeom prst="rect">
            <a:avLst/>
          </a:prstGeom>
          <a:noFill/>
        </p:spPr>
        <p:txBody>
          <a:bodyPr wrap="square" rtlCol="0">
            <a:spAutoFit/>
          </a:bodyPr>
          <a:lstStyle/>
          <a:p>
            <a:pPr>
              <a:lnSpc>
                <a:spcPts val="2800"/>
              </a:lnSpc>
            </a:pPr>
            <a:r>
              <a:rPr lang="en-US" sz="2800" dirty="0">
                <a:solidFill>
                  <a:srgbClr val="2C3864"/>
                </a:solidFill>
                <a:latin typeface="Helvetica"/>
              </a:rPr>
              <a:t>FRIAs</a:t>
            </a:r>
          </a:p>
        </p:txBody>
      </p:sp>
      <p:sp>
        <p:nvSpPr>
          <p:cNvPr id="7" name="Content Placeholder 1">
            <a:extLst>
              <a:ext uri="{FF2B5EF4-FFF2-40B4-BE49-F238E27FC236}">
                <a16:creationId xmlns:a16="http://schemas.microsoft.com/office/drawing/2014/main" id="{BCAC84BB-B5BE-4AAD-1977-09F7DE5F67E3}"/>
              </a:ext>
            </a:extLst>
          </p:cNvPr>
          <p:cNvSpPr txBox="1">
            <a:spLocks/>
          </p:cNvSpPr>
          <p:nvPr/>
        </p:nvSpPr>
        <p:spPr>
          <a:xfrm>
            <a:off x="388429" y="2398504"/>
            <a:ext cx="5464468" cy="36026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Helvetica"/>
                <a:ea typeface="+mn-ea"/>
                <a:cs typeface="Helvetic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Helvetica"/>
                <a:ea typeface="+mn-ea"/>
                <a:cs typeface="Helvetic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Helvetica"/>
                <a:ea typeface="+mn-ea"/>
                <a:cs typeface="Helvetic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bg1">
                    <a:lumMod val="50000"/>
                  </a:schemeClr>
                </a:solidFill>
                <a:latin typeface="Helvetica"/>
                <a:ea typeface="+mn-ea"/>
                <a:cs typeface="Helvetic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90000"/>
              </a:lnSpc>
              <a:spcBef>
                <a:spcPts val="1000"/>
              </a:spcBef>
              <a:buFont typeface="Wingdings" pitchFamily="2" charset="2"/>
              <a:buChar char="§"/>
            </a:pPr>
            <a:r>
              <a:rPr lang="en-US" sz="1800" dirty="0">
                <a:solidFill>
                  <a:schemeClr val="bg1">
                    <a:lumMod val="50000"/>
                  </a:schemeClr>
                </a:solidFill>
                <a:latin typeface="Helvetica"/>
              </a:rPr>
              <a:t>Can be requested by FAA-recognized CBOs </a:t>
            </a:r>
            <a:br>
              <a:rPr lang="en-US" sz="1800" dirty="0">
                <a:solidFill>
                  <a:schemeClr val="bg1">
                    <a:lumMod val="50000"/>
                  </a:schemeClr>
                </a:solidFill>
                <a:latin typeface="Helvetica"/>
              </a:rPr>
            </a:br>
            <a:r>
              <a:rPr lang="en-US" sz="1800" dirty="0">
                <a:solidFill>
                  <a:schemeClr val="bg1">
                    <a:lumMod val="50000"/>
                  </a:schemeClr>
                </a:solidFill>
                <a:latin typeface="Helvetica"/>
              </a:rPr>
              <a:t>and educational institutions</a:t>
            </a:r>
          </a:p>
          <a:p>
            <a:pPr marL="228600" indent="-228600">
              <a:lnSpc>
                <a:spcPct val="90000"/>
              </a:lnSpc>
              <a:spcBef>
                <a:spcPts val="1000"/>
              </a:spcBef>
              <a:buFont typeface="Wingdings" pitchFamily="2" charset="2"/>
              <a:buChar char="§"/>
            </a:pPr>
            <a:r>
              <a:rPr lang="en-US" sz="1800" dirty="0">
                <a:solidFill>
                  <a:schemeClr val="bg1">
                    <a:lumMod val="50000"/>
                  </a:schemeClr>
                </a:solidFill>
                <a:latin typeface="Helvetica"/>
              </a:rPr>
              <a:t>Both the drone and the pilot of the drone must </a:t>
            </a:r>
            <a:br>
              <a:rPr lang="en-US" sz="1800" dirty="0">
                <a:solidFill>
                  <a:schemeClr val="bg1">
                    <a:lumMod val="50000"/>
                  </a:schemeClr>
                </a:solidFill>
                <a:latin typeface="Helvetica"/>
              </a:rPr>
            </a:br>
            <a:r>
              <a:rPr lang="en-US" sz="1800" dirty="0">
                <a:solidFill>
                  <a:schemeClr val="bg1">
                    <a:lumMod val="50000"/>
                  </a:schemeClr>
                </a:solidFill>
                <a:latin typeface="Helvetica"/>
              </a:rPr>
              <a:t>remain in the boundaries of the FRIA throughout </a:t>
            </a:r>
            <a:br>
              <a:rPr lang="en-US" sz="1800" dirty="0">
                <a:solidFill>
                  <a:schemeClr val="bg1">
                    <a:lumMod val="50000"/>
                  </a:schemeClr>
                </a:solidFill>
                <a:latin typeface="Helvetica"/>
              </a:rPr>
            </a:br>
            <a:r>
              <a:rPr lang="en-US" sz="1800" dirty="0">
                <a:solidFill>
                  <a:schemeClr val="bg1">
                    <a:lumMod val="50000"/>
                  </a:schemeClr>
                </a:solidFill>
                <a:latin typeface="Helvetica"/>
              </a:rPr>
              <a:t>the operation</a:t>
            </a:r>
          </a:p>
          <a:p>
            <a:pPr marL="228600" indent="-228600">
              <a:lnSpc>
                <a:spcPct val="90000"/>
              </a:lnSpc>
              <a:spcBef>
                <a:spcPts val="1000"/>
              </a:spcBef>
              <a:buFont typeface="Wingdings" pitchFamily="2" charset="2"/>
              <a:buChar char="§"/>
            </a:pPr>
            <a:r>
              <a:rPr lang="en-US" sz="1800" dirty="0">
                <a:solidFill>
                  <a:schemeClr val="bg1">
                    <a:lumMod val="50000"/>
                  </a:schemeClr>
                </a:solidFill>
                <a:latin typeface="Helvetica"/>
              </a:rPr>
              <a:t>The pilot of the drone must be able to see it at all times throughout the duration of the flight</a:t>
            </a:r>
          </a:p>
          <a:p>
            <a:pPr marL="228600" indent="-228600">
              <a:lnSpc>
                <a:spcPct val="90000"/>
              </a:lnSpc>
              <a:spcBef>
                <a:spcPts val="1000"/>
              </a:spcBef>
              <a:buFont typeface="Wingdings" pitchFamily="2" charset="2"/>
              <a:buChar char="§"/>
            </a:pPr>
            <a:r>
              <a:rPr lang="en-US" sz="1800" dirty="0">
                <a:solidFill>
                  <a:schemeClr val="bg1">
                    <a:lumMod val="50000"/>
                  </a:schemeClr>
                </a:solidFill>
                <a:latin typeface="Helvetica"/>
              </a:rPr>
              <a:t>Remote ID compliant drones may operate in a FRIA, but must continue to broadcast Remote ID</a:t>
            </a:r>
          </a:p>
        </p:txBody>
      </p:sp>
      <p:sp>
        <p:nvSpPr>
          <p:cNvPr id="10" name="TextBox 9">
            <a:extLst>
              <a:ext uri="{FF2B5EF4-FFF2-40B4-BE49-F238E27FC236}">
                <a16:creationId xmlns:a16="http://schemas.microsoft.com/office/drawing/2014/main" id="{D8E5AB3C-02E0-034A-9081-48B763568D5B}"/>
              </a:ext>
            </a:extLst>
          </p:cNvPr>
          <p:cNvSpPr txBox="1"/>
          <p:nvPr/>
        </p:nvSpPr>
        <p:spPr>
          <a:xfrm>
            <a:off x="10316056" y="3466392"/>
            <a:ext cx="1596632" cy="276999"/>
          </a:xfrm>
          <a:prstGeom prst="rect">
            <a:avLst/>
          </a:prstGeom>
          <a:noFill/>
        </p:spPr>
        <p:txBody>
          <a:bodyPr wrap="square" rtlCol="0">
            <a:spAutoFit/>
          </a:bodyPr>
          <a:lstStyle/>
          <a:p>
            <a:pPr algn="ctr"/>
            <a:r>
              <a:rPr lang="en-US" sz="1200" b="1" i="0" u="none" strike="noStrike" dirty="0">
                <a:solidFill>
                  <a:srgbClr val="2C3864"/>
                </a:solidFill>
                <a:effectLst/>
                <a:latin typeface="Helvetica" pitchFamily="2" charset="0"/>
              </a:rPr>
              <a:t>UDDS website</a:t>
            </a:r>
            <a:endParaRPr lang="en-US" sz="1200" b="1" dirty="0">
              <a:solidFill>
                <a:srgbClr val="2C3864"/>
              </a:solidFill>
              <a:latin typeface="Helvetica" pitchFamily="2" charset="0"/>
            </a:endParaRPr>
          </a:p>
        </p:txBody>
      </p:sp>
      <p:pic>
        <p:nvPicPr>
          <p:cNvPr id="12" name="Picture 11">
            <a:extLst>
              <a:ext uri="{FF2B5EF4-FFF2-40B4-BE49-F238E27FC236}">
                <a16:creationId xmlns:a16="http://schemas.microsoft.com/office/drawing/2014/main" id="{0D160590-340D-E8B7-C7D0-CA1D410CF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6056" y="1866192"/>
            <a:ext cx="1600200" cy="1600200"/>
          </a:xfrm>
          <a:prstGeom prst="rect">
            <a:avLst/>
          </a:prstGeom>
        </p:spPr>
      </p:pic>
    </p:spTree>
    <p:extLst>
      <p:ext uri="{BB962C8B-B14F-4D97-AF65-F5344CB8AC3E}">
        <p14:creationId xmlns:p14="http://schemas.microsoft.com/office/powerpoint/2010/main" val="111483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3695" y="2483769"/>
            <a:ext cx="8074931" cy="460704"/>
          </a:xfrm>
          <a:solidFill>
            <a:srgbClr val="5587C1">
              <a:alpha val="12753"/>
            </a:srgbClr>
          </a:solidFill>
        </p:spPr>
        <p:txBody>
          <a:bodyPr anchor="ctr"/>
          <a:lstStyle/>
          <a:p>
            <a:pPr marL="0" indent="0" algn="ctr">
              <a:buNone/>
            </a:pPr>
            <a:r>
              <a:rPr lang="en-US" sz="1800" b="1" dirty="0">
                <a:solidFill>
                  <a:srgbClr val="5587C1"/>
                </a:solidFill>
                <a:hlinkClick r:id="rId3">
                  <a:extLst>
                    <a:ext uri="{A12FA001-AC4F-418D-AE19-62706E023703}">
                      <ahyp:hlinkClr xmlns:ahyp="http://schemas.microsoft.com/office/drawing/2018/hyperlinkcolor" val="tx"/>
                    </a:ext>
                  </a:extLst>
                </a:hlinkClick>
              </a:rPr>
              <a:t>https://www.faa.gov/uas/getting_started/</a:t>
            </a:r>
            <a:r>
              <a:rPr lang="en-US" sz="1800" b="1" dirty="0" err="1">
                <a:solidFill>
                  <a:srgbClr val="5587C1"/>
                </a:solidFill>
                <a:hlinkClick r:id="rId3">
                  <a:extLst>
                    <a:ext uri="{A12FA001-AC4F-418D-AE19-62706E023703}">
                      <ahyp:hlinkClr xmlns:ahyp="http://schemas.microsoft.com/office/drawing/2018/hyperlinkcolor" val="tx"/>
                    </a:ext>
                  </a:extLst>
                </a:hlinkClick>
              </a:rPr>
              <a:t>remote_id</a:t>
            </a:r>
            <a:endParaRPr lang="en-US" sz="1800" b="1" dirty="0">
              <a:solidFill>
                <a:srgbClr val="5587C1"/>
              </a:solidFill>
            </a:endParaRPr>
          </a:p>
        </p:txBody>
      </p:sp>
      <p:pic>
        <p:nvPicPr>
          <p:cNvPr id="5" name="Picture 4"/>
          <p:cNvPicPr>
            <a:picLocks noChangeAspect="1"/>
          </p:cNvPicPr>
          <p:nvPr/>
        </p:nvPicPr>
        <p:blipFill>
          <a:blip r:embed="rId4"/>
          <a:stretch>
            <a:fillRect/>
          </a:stretch>
        </p:blipFill>
        <p:spPr>
          <a:xfrm>
            <a:off x="1413695" y="3498471"/>
            <a:ext cx="3146954" cy="2078576"/>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5095384" y="3498471"/>
            <a:ext cx="4393242" cy="2036233"/>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86057368-AA26-C41C-A8FA-54287DFD40CB}"/>
              </a:ext>
            </a:extLst>
          </p:cNvPr>
          <p:cNvSpPr txBox="1"/>
          <p:nvPr/>
        </p:nvSpPr>
        <p:spPr>
          <a:xfrm>
            <a:off x="391160" y="1937800"/>
            <a:ext cx="7048212" cy="460704"/>
          </a:xfrm>
          <a:prstGeom prst="rect">
            <a:avLst/>
          </a:prstGeom>
          <a:noFill/>
        </p:spPr>
        <p:txBody>
          <a:bodyPr wrap="square" rtlCol="0">
            <a:spAutoFit/>
          </a:bodyPr>
          <a:lstStyle/>
          <a:p>
            <a:pPr>
              <a:lnSpc>
                <a:spcPts val="2800"/>
              </a:lnSpc>
            </a:pPr>
            <a:r>
              <a:rPr lang="en-US" sz="2800" dirty="0">
                <a:solidFill>
                  <a:srgbClr val="2C3864"/>
                </a:solidFill>
                <a:latin typeface="Helvetica"/>
              </a:rPr>
              <a:t>Resources</a:t>
            </a:r>
          </a:p>
        </p:txBody>
      </p:sp>
      <p:sp>
        <p:nvSpPr>
          <p:cNvPr id="7" name="TextBox 6">
            <a:extLst>
              <a:ext uri="{FF2B5EF4-FFF2-40B4-BE49-F238E27FC236}">
                <a16:creationId xmlns:a16="http://schemas.microsoft.com/office/drawing/2014/main" id="{CA88F653-1810-1F04-E4EA-6071913F8E55}"/>
              </a:ext>
            </a:extLst>
          </p:cNvPr>
          <p:cNvSpPr txBox="1"/>
          <p:nvPr/>
        </p:nvSpPr>
        <p:spPr>
          <a:xfrm>
            <a:off x="1413693" y="3129139"/>
            <a:ext cx="3146955" cy="369332"/>
          </a:xfrm>
          <a:prstGeom prst="rect">
            <a:avLst/>
          </a:prstGeom>
          <a:noFill/>
        </p:spPr>
        <p:txBody>
          <a:bodyPr wrap="square" rtlCol="0">
            <a:spAutoFit/>
          </a:bodyPr>
          <a:lstStyle/>
          <a:p>
            <a:pPr algn="ctr"/>
            <a:r>
              <a:rPr lang="en-US" sz="1800" dirty="0">
                <a:solidFill>
                  <a:schemeClr val="bg1">
                    <a:lumMod val="50000"/>
                  </a:schemeClr>
                </a:solidFill>
                <a:latin typeface="Helvetica" pitchFamily="2" charset="0"/>
              </a:rPr>
              <a:t> 1-844-FLY-MY-UA</a:t>
            </a:r>
            <a:endParaRPr lang="en-US" dirty="0">
              <a:solidFill>
                <a:schemeClr val="bg1">
                  <a:lumMod val="50000"/>
                </a:schemeClr>
              </a:solidFill>
              <a:latin typeface="Helvetica" pitchFamily="2" charset="0"/>
            </a:endParaRPr>
          </a:p>
        </p:txBody>
      </p:sp>
      <p:sp>
        <p:nvSpPr>
          <p:cNvPr id="9" name="TextBox 8">
            <a:extLst>
              <a:ext uri="{FF2B5EF4-FFF2-40B4-BE49-F238E27FC236}">
                <a16:creationId xmlns:a16="http://schemas.microsoft.com/office/drawing/2014/main" id="{45C5AB3F-1266-1343-721A-D3B0FC636347}"/>
              </a:ext>
            </a:extLst>
          </p:cNvPr>
          <p:cNvSpPr txBox="1"/>
          <p:nvPr/>
        </p:nvSpPr>
        <p:spPr>
          <a:xfrm>
            <a:off x="5728118" y="3129139"/>
            <a:ext cx="3211348" cy="369332"/>
          </a:xfrm>
          <a:prstGeom prst="rect">
            <a:avLst/>
          </a:prstGeom>
          <a:noFill/>
        </p:spPr>
        <p:txBody>
          <a:bodyPr wrap="square" rtlCol="0">
            <a:spAutoFit/>
          </a:bodyPr>
          <a:lstStyle/>
          <a:p>
            <a:pPr algn="ctr"/>
            <a:r>
              <a:rPr lang="en-US" dirty="0" err="1">
                <a:solidFill>
                  <a:schemeClr val="bg1">
                    <a:lumMod val="50000"/>
                  </a:schemeClr>
                </a:solidFill>
                <a:latin typeface="Helvetica" pitchFamily="2" charset="0"/>
              </a:rPr>
              <a:t>UAShelp@faa.gov</a:t>
            </a:r>
            <a:endParaRPr lang="en-US" dirty="0">
              <a:solidFill>
                <a:schemeClr val="bg1">
                  <a:lumMod val="50000"/>
                </a:schemeClr>
              </a:solidFill>
              <a:latin typeface="Helvetica" pitchFamily="2" charset="0"/>
            </a:endParaRPr>
          </a:p>
        </p:txBody>
      </p:sp>
      <p:sp>
        <p:nvSpPr>
          <p:cNvPr id="11" name="TextBox 10">
            <a:extLst>
              <a:ext uri="{FF2B5EF4-FFF2-40B4-BE49-F238E27FC236}">
                <a16:creationId xmlns:a16="http://schemas.microsoft.com/office/drawing/2014/main" id="{3682BE29-DD5D-F31C-5E2E-80142A5012E6}"/>
              </a:ext>
            </a:extLst>
          </p:cNvPr>
          <p:cNvSpPr txBox="1"/>
          <p:nvPr/>
        </p:nvSpPr>
        <p:spPr>
          <a:xfrm>
            <a:off x="10023361" y="3998704"/>
            <a:ext cx="1596632" cy="276999"/>
          </a:xfrm>
          <a:prstGeom prst="rect">
            <a:avLst/>
          </a:prstGeom>
          <a:noFill/>
        </p:spPr>
        <p:txBody>
          <a:bodyPr wrap="square" rtlCol="0">
            <a:spAutoFit/>
          </a:bodyPr>
          <a:lstStyle/>
          <a:p>
            <a:pPr algn="ctr"/>
            <a:r>
              <a:rPr lang="en-US" sz="1200" b="1" i="0" u="none" strike="noStrike" dirty="0">
                <a:solidFill>
                  <a:srgbClr val="2C3864"/>
                </a:solidFill>
                <a:effectLst/>
                <a:latin typeface="Helvetica" pitchFamily="2" charset="0"/>
              </a:rPr>
              <a:t>Remote ID website</a:t>
            </a:r>
            <a:endParaRPr lang="en-US" sz="1200" b="1" dirty="0">
              <a:solidFill>
                <a:srgbClr val="2C3864"/>
              </a:solidFill>
              <a:latin typeface="Helvetica" pitchFamily="2" charset="0"/>
            </a:endParaRPr>
          </a:p>
        </p:txBody>
      </p:sp>
      <p:pic>
        <p:nvPicPr>
          <p:cNvPr id="18" name="Picture 17">
            <a:extLst>
              <a:ext uri="{FF2B5EF4-FFF2-40B4-BE49-F238E27FC236}">
                <a16:creationId xmlns:a16="http://schemas.microsoft.com/office/drawing/2014/main" id="{8128CE1B-8591-C907-9EF7-03AFB36ED7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3361" y="2398504"/>
            <a:ext cx="1600200" cy="1600200"/>
          </a:xfrm>
          <a:prstGeom prst="rect">
            <a:avLst/>
          </a:prstGeom>
        </p:spPr>
      </p:pic>
    </p:spTree>
    <p:extLst>
      <p:ext uri="{BB962C8B-B14F-4D97-AF65-F5344CB8AC3E}">
        <p14:creationId xmlns:p14="http://schemas.microsoft.com/office/powerpoint/2010/main" val="344073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1160" y="2884868"/>
            <a:ext cx="6074596" cy="3057326"/>
          </a:xfrm>
        </p:spPr>
        <p:txBody>
          <a:bodyPr lIns="91440" tIns="45720" rIns="91440" bIns="45720" anchor="t"/>
          <a:lstStyle/>
          <a:p>
            <a:pPr>
              <a:buFont typeface="Wingdings" pitchFamily="2" charset="2"/>
              <a:buChar char="§"/>
            </a:pPr>
            <a:r>
              <a:rPr lang="en-US" sz="1800" dirty="0"/>
              <a:t>Manufacturer Compliance Date: </a:t>
            </a:r>
            <a:br>
              <a:rPr lang="en-US" sz="1800" dirty="0"/>
            </a:br>
            <a:r>
              <a:rPr lang="en-US" sz="1800" b="1" dirty="0"/>
              <a:t>September 16, 2022</a:t>
            </a:r>
          </a:p>
          <a:p>
            <a:pPr>
              <a:buFont typeface="Wingdings" pitchFamily="2" charset="2"/>
              <a:buChar char="§"/>
            </a:pPr>
            <a:r>
              <a:rPr lang="en-US" sz="1800" dirty="0"/>
              <a:t>Operational Compliance Date: </a:t>
            </a:r>
            <a:br>
              <a:rPr lang="en-US" sz="1800" dirty="0"/>
            </a:br>
            <a:r>
              <a:rPr lang="en-US" sz="1800" b="1" dirty="0"/>
              <a:t>September 16, 2023</a:t>
            </a:r>
          </a:p>
          <a:p>
            <a:pPr>
              <a:buFont typeface="Wingdings" pitchFamily="2" charset="2"/>
              <a:buChar char="§"/>
            </a:pPr>
            <a:r>
              <a:rPr lang="en-US" sz="1800" dirty="0"/>
              <a:t>Discretionary Enforcement Period Regarding Operational Compliance: </a:t>
            </a:r>
            <a:br>
              <a:rPr lang="en-US" sz="1800" dirty="0"/>
            </a:br>
            <a:r>
              <a:rPr lang="en-US" sz="1800" b="1" dirty="0"/>
              <a:t>September 16, 2023 - March 16, 2024</a:t>
            </a:r>
          </a:p>
          <a:p>
            <a:pPr marL="0" indent="0">
              <a:buNone/>
            </a:pPr>
            <a:endParaRPr lang="en-US" sz="1800" dirty="0"/>
          </a:p>
          <a:p>
            <a:pPr>
              <a:buFont typeface="Wingdings" pitchFamily="2" charset="2"/>
              <a:buChar char="§"/>
            </a:pPr>
            <a:endParaRPr lang="en-US" sz="1800" b="1" dirty="0"/>
          </a:p>
        </p:txBody>
      </p:sp>
      <p:pic>
        <p:nvPicPr>
          <p:cNvPr id="3" name="Picture 2"/>
          <p:cNvPicPr>
            <a:picLocks noChangeAspect="1"/>
          </p:cNvPicPr>
          <p:nvPr/>
        </p:nvPicPr>
        <p:blipFill>
          <a:blip r:embed="rId3"/>
          <a:stretch>
            <a:fillRect/>
          </a:stretch>
        </p:blipFill>
        <p:spPr>
          <a:xfrm>
            <a:off x="6375042" y="1937800"/>
            <a:ext cx="4662154" cy="4004393"/>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391160" y="1937800"/>
            <a:ext cx="11409680" cy="819776"/>
          </a:xfrm>
          <a:prstGeom prst="rect">
            <a:avLst/>
          </a:prstGeom>
          <a:noFill/>
        </p:spPr>
        <p:txBody>
          <a:bodyPr wrap="square" rtlCol="0">
            <a:spAutoFit/>
          </a:bodyPr>
          <a:lstStyle/>
          <a:p>
            <a:pPr>
              <a:lnSpc>
                <a:spcPts val="2800"/>
              </a:lnSpc>
            </a:pPr>
            <a:r>
              <a:rPr lang="en-US" sz="2800" dirty="0">
                <a:solidFill>
                  <a:srgbClr val="2C3864"/>
                </a:solidFill>
                <a:latin typeface="Helvetica"/>
                <a:cs typeface="Helvetica"/>
              </a:rPr>
              <a:t>Final Rule: Remote Identification </a:t>
            </a:r>
            <a:br>
              <a:rPr lang="en-US" sz="2800" dirty="0">
                <a:solidFill>
                  <a:srgbClr val="2C3864"/>
                </a:solidFill>
                <a:latin typeface="Helvetica"/>
                <a:cs typeface="Helvetica"/>
              </a:rPr>
            </a:br>
            <a:r>
              <a:rPr lang="en-US" sz="2800" dirty="0">
                <a:solidFill>
                  <a:srgbClr val="2C3864"/>
                </a:solidFill>
                <a:latin typeface="Helvetica"/>
                <a:cs typeface="Helvetica"/>
              </a:rPr>
              <a:t>of Unmanned Aircraft </a:t>
            </a:r>
          </a:p>
        </p:txBody>
      </p:sp>
    </p:spTree>
    <p:extLst>
      <p:ext uri="{BB962C8B-B14F-4D97-AF65-F5344CB8AC3E}">
        <p14:creationId xmlns:p14="http://schemas.microsoft.com/office/powerpoint/2010/main" val="68631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stretch>
            <a:fillRect/>
          </a:stretch>
        </p:blipFill>
        <p:spPr>
          <a:xfrm>
            <a:off x="4752736" y="2168152"/>
            <a:ext cx="6635333" cy="360203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6A64F9B4-FAAC-3331-8610-137BF08FF0CE}"/>
              </a:ext>
            </a:extLst>
          </p:cNvPr>
          <p:cNvSpPr txBox="1"/>
          <p:nvPr/>
        </p:nvSpPr>
        <p:spPr>
          <a:xfrm>
            <a:off x="391160" y="1937800"/>
            <a:ext cx="11409680" cy="460704"/>
          </a:xfrm>
          <a:prstGeom prst="rect">
            <a:avLst/>
          </a:prstGeom>
          <a:noFill/>
        </p:spPr>
        <p:txBody>
          <a:bodyPr wrap="square" rtlCol="0">
            <a:spAutoFit/>
          </a:bodyPr>
          <a:lstStyle/>
          <a:p>
            <a:pPr>
              <a:lnSpc>
                <a:spcPts val="2800"/>
              </a:lnSpc>
            </a:pPr>
            <a:r>
              <a:rPr lang="en-US" sz="2800" dirty="0">
                <a:solidFill>
                  <a:srgbClr val="2C3864"/>
                </a:solidFill>
                <a:latin typeface="Helvetica"/>
              </a:rPr>
              <a:t>What is Remote 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285" y="2531056"/>
            <a:ext cx="6099577" cy="3602644"/>
          </a:xfrm>
        </p:spPr>
        <p:txBody>
          <a:bodyPr/>
          <a:lstStyle/>
          <a:p>
            <a:pPr>
              <a:buFont typeface="Wingdings" pitchFamily="2" charset="2"/>
              <a:buChar char="§"/>
            </a:pPr>
            <a:r>
              <a:rPr lang="en-US" sz="1800" dirty="0"/>
              <a:t>Remote ID is necessary to ensure the safety and security of the U.S. airspace and the public</a:t>
            </a:r>
          </a:p>
          <a:p>
            <a:pPr lvl="1">
              <a:buFont typeface="Wingdings" pitchFamily="2" charset="2"/>
              <a:buChar char="§"/>
            </a:pPr>
            <a:r>
              <a:rPr lang="en-US" sz="1800" dirty="0"/>
              <a:t>Remote ID provides awareness of a drone’s </a:t>
            </a:r>
            <a:br>
              <a:rPr lang="en-US" sz="1800" dirty="0"/>
            </a:br>
            <a:r>
              <a:rPr lang="en-US" sz="1800" dirty="0"/>
              <a:t>location in flight</a:t>
            </a:r>
          </a:p>
          <a:p>
            <a:pPr lvl="1">
              <a:buFont typeface="Wingdings" pitchFamily="2" charset="2"/>
              <a:buChar char="§"/>
            </a:pPr>
            <a:r>
              <a:rPr lang="en-US" sz="1800" dirty="0"/>
              <a:t>The information can be used to distinguish compliant airspace users from those potentially posing a safety or security threat</a:t>
            </a:r>
          </a:p>
          <a:p>
            <a:pPr>
              <a:buFont typeface="Wingdings" pitchFamily="2" charset="2"/>
              <a:buChar char="§"/>
            </a:pPr>
            <a:r>
              <a:rPr lang="en-US" sz="1800" dirty="0"/>
              <a:t>Remote ID builds on existing foundations for more complex drone operations</a:t>
            </a:r>
          </a:p>
        </p:txBody>
      </p:sp>
      <p:sp>
        <p:nvSpPr>
          <p:cNvPr id="4" name="TextBox 3">
            <a:extLst>
              <a:ext uri="{FF2B5EF4-FFF2-40B4-BE49-F238E27FC236}">
                <a16:creationId xmlns:a16="http://schemas.microsoft.com/office/drawing/2014/main" id="{179908D0-5AF8-9D3D-0EF0-6F14AAF28AB0}"/>
              </a:ext>
            </a:extLst>
          </p:cNvPr>
          <p:cNvSpPr txBox="1"/>
          <p:nvPr/>
        </p:nvSpPr>
        <p:spPr>
          <a:xfrm>
            <a:off x="391160" y="1937800"/>
            <a:ext cx="11409680" cy="460704"/>
          </a:xfrm>
          <a:prstGeom prst="rect">
            <a:avLst/>
          </a:prstGeom>
          <a:noFill/>
        </p:spPr>
        <p:txBody>
          <a:bodyPr wrap="square" rtlCol="0">
            <a:spAutoFit/>
          </a:bodyPr>
          <a:lstStyle/>
          <a:p>
            <a:pPr>
              <a:lnSpc>
                <a:spcPts val="2800"/>
              </a:lnSpc>
            </a:pPr>
            <a:r>
              <a:rPr lang="en-US" sz="2800" dirty="0">
                <a:solidFill>
                  <a:srgbClr val="2C3864"/>
                </a:solidFill>
                <a:latin typeface="Helvetica"/>
              </a:rPr>
              <a:t>Why Is Remote ID Needed?</a:t>
            </a:r>
          </a:p>
        </p:txBody>
      </p:sp>
      <p:pic>
        <p:nvPicPr>
          <p:cNvPr id="6" name="Picture 5">
            <a:extLst>
              <a:ext uri="{FF2B5EF4-FFF2-40B4-BE49-F238E27FC236}">
                <a16:creationId xmlns:a16="http://schemas.microsoft.com/office/drawing/2014/main" id="{8809C6BC-A94A-F6AF-1A9D-4AB50CA0D6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 r="27700"/>
          <a:stretch/>
        </p:blipFill>
        <p:spPr>
          <a:xfrm>
            <a:off x="7363853" y="2531056"/>
            <a:ext cx="4114800" cy="33539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074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77319-E0C1-7E1A-158E-52D4E621C063}"/>
              </a:ext>
            </a:extLst>
          </p:cNvPr>
          <p:cNvSpPr txBox="1"/>
          <p:nvPr/>
        </p:nvSpPr>
        <p:spPr>
          <a:xfrm>
            <a:off x="391160" y="1937800"/>
            <a:ext cx="11409680" cy="460704"/>
          </a:xfrm>
          <a:prstGeom prst="rect">
            <a:avLst/>
          </a:prstGeom>
          <a:noFill/>
        </p:spPr>
        <p:txBody>
          <a:bodyPr wrap="square" rtlCol="0">
            <a:spAutoFit/>
          </a:bodyPr>
          <a:lstStyle/>
          <a:p>
            <a:pPr>
              <a:lnSpc>
                <a:spcPts val="2800"/>
              </a:lnSpc>
            </a:pPr>
            <a:r>
              <a:rPr lang="en-US" sz="2800" dirty="0">
                <a:solidFill>
                  <a:srgbClr val="2C3864"/>
                </a:solidFill>
                <a:latin typeface="Helvetica"/>
              </a:rPr>
              <a:t>How Can I Comply?</a:t>
            </a:r>
          </a:p>
        </p:txBody>
      </p:sp>
      <p:pic>
        <p:nvPicPr>
          <p:cNvPr id="6" name="Picture 5">
            <a:extLst>
              <a:ext uri="{FF2B5EF4-FFF2-40B4-BE49-F238E27FC236}">
                <a16:creationId xmlns:a16="http://schemas.microsoft.com/office/drawing/2014/main" id="{FF1FC18A-AE82-812E-B7E9-E336FD974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598" y="2398504"/>
            <a:ext cx="9193806" cy="3538657"/>
          </a:xfrm>
          <a:prstGeom prst="rect">
            <a:avLst/>
          </a:prstGeom>
        </p:spPr>
      </p:pic>
    </p:spTree>
    <p:extLst>
      <p:ext uri="{BB962C8B-B14F-4D97-AF65-F5344CB8AC3E}">
        <p14:creationId xmlns:p14="http://schemas.microsoft.com/office/powerpoint/2010/main" val="345626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2752" y="2478172"/>
            <a:ext cx="3602038" cy="360203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628" y="2478172"/>
            <a:ext cx="3547532" cy="3547532"/>
          </a:xfrm>
          <a:prstGeom prst="rect">
            <a:avLst/>
          </a:prstGeom>
        </p:spPr>
      </p:pic>
      <p:sp>
        <p:nvSpPr>
          <p:cNvPr id="2" name="TextBox 1">
            <a:extLst>
              <a:ext uri="{FF2B5EF4-FFF2-40B4-BE49-F238E27FC236}">
                <a16:creationId xmlns:a16="http://schemas.microsoft.com/office/drawing/2014/main" id="{3855E43F-C84F-F55A-8070-8C079B9B22F4}"/>
              </a:ext>
            </a:extLst>
          </p:cNvPr>
          <p:cNvSpPr txBox="1"/>
          <p:nvPr/>
        </p:nvSpPr>
        <p:spPr>
          <a:xfrm>
            <a:off x="391160" y="1937800"/>
            <a:ext cx="11409680" cy="460704"/>
          </a:xfrm>
          <a:prstGeom prst="rect">
            <a:avLst/>
          </a:prstGeom>
          <a:noFill/>
        </p:spPr>
        <p:txBody>
          <a:bodyPr wrap="square" rtlCol="0">
            <a:spAutoFit/>
          </a:bodyPr>
          <a:lstStyle/>
          <a:p>
            <a:pPr>
              <a:lnSpc>
                <a:spcPts val="2800"/>
              </a:lnSpc>
            </a:pPr>
            <a:r>
              <a:rPr lang="en-US" sz="2800" dirty="0">
                <a:solidFill>
                  <a:srgbClr val="2C3864"/>
                </a:solidFill>
                <a:latin typeface="Helvetica"/>
              </a:rPr>
              <a:t>What Am I Broadcasting?</a:t>
            </a:r>
          </a:p>
        </p:txBody>
      </p:sp>
    </p:spTree>
    <p:extLst>
      <p:ext uri="{BB962C8B-B14F-4D97-AF65-F5344CB8AC3E}">
        <p14:creationId xmlns:p14="http://schemas.microsoft.com/office/powerpoint/2010/main" val="231865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429" y="2398504"/>
            <a:ext cx="5896462" cy="3602644"/>
          </a:xfrm>
        </p:spPr>
        <p:txBody>
          <a:bodyPr/>
          <a:lstStyle/>
          <a:p>
            <a:pPr>
              <a:buFont typeface="Wingdings" pitchFamily="2" charset="2"/>
              <a:buChar char="§"/>
            </a:pPr>
            <a:r>
              <a:rPr lang="en-US" sz="1800" dirty="0"/>
              <a:t>While anyone can receive broadcast Remote ID data, only authorities with the appropriate permissions may be able to correlate that data to FAA-held data including registration data, which has Personal Identifiable Information, or PII.</a:t>
            </a:r>
          </a:p>
          <a:p>
            <a:pPr>
              <a:buFont typeface="Wingdings" pitchFamily="2" charset="2"/>
              <a:buChar char="§"/>
            </a:pPr>
            <a:r>
              <a:rPr lang="en-US" sz="1800" dirty="0"/>
              <a:t>The unique identifier (Remote ID-compliant serial number) from the broadcast remote ID message is necessary for executing data correlation functions</a:t>
            </a:r>
          </a:p>
        </p:txBody>
      </p:sp>
      <p:pic>
        <p:nvPicPr>
          <p:cNvPr id="6" name="Picture 5"/>
          <p:cNvPicPr>
            <a:picLocks noChangeAspect="1"/>
          </p:cNvPicPr>
          <p:nvPr/>
        </p:nvPicPr>
        <p:blipFill>
          <a:blip r:embed="rId3"/>
          <a:stretch>
            <a:fillRect/>
          </a:stretch>
        </p:blipFill>
        <p:spPr>
          <a:xfrm>
            <a:off x="8024497" y="2168152"/>
            <a:ext cx="2874823" cy="3629413"/>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A98C2F57-F516-19FD-F1D1-020E9E1FDF2B}"/>
              </a:ext>
            </a:extLst>
          </p:cNvPr>
          <p:cNvSpPr txBox="1"/>
          <p:nvPr/>
        </p:nvSpPr>
        <p:spPr>
          <a:xfrm>
            <a:off x="391160" y="1937800"/>
            <a:ext cx="11409680" cy="460704"/>
          </a:xfrm>
          <a:prstGeom prst="rect">
            <a:avLst/>
          </a:prstGeom>
          <a:noFill/>
        </p:spPr>
        <p:txBody>
          <a:bodyPr wrap="square" rtlCol="0">
            <a:spAutoFit/>
          </a:bodyPr>
          <a:lstStyle/>
          <a:p>
            <a:pPr>
              <a:lnSpc>
                <a:spcPts val="2800"/>
              </a:lnSpc>
            </a:pPr>
            <a:r>
              <a:rPr lang="en-US" sz="2800" dirty="0">
                <a:solidFill>
                  <a:srgbClr val="2C3864"/>
                </a:solidFill>
                <a:latin typeface="Helvetica"/>
              </a:rPr>
              <a:t>Is My Personal Information Involved?</a:t>
            </a:r>
          </a:p>
        </p:txBody>
      </p:sp>
    </p:spTree>
    <p:extLst>
      <p:ext uri="{BB962C8B-B14F-4D97-AF65-F5344CB8AC3E}">
        <p14:creationId xmlns:p14="http://schemas.microsoft.com/office/powerpoint/2010/main" val="68341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3535" y="3138956"/>
            <a:ext cx="6171821" cy="2612044"/>
          </a:xfrm>
          <a:prstGeom prst="rect">
            <a:avLst/>
          </a:prstGeom>
        </p:spPr>
      </p:pic>
      <p:cxnSp>
        <p:nvCxnSpPr>
          <p:cNvPr id="6" name="Straight Arrow Connector 5"/>
          <p:cNvCxnSpPr>
            <a:cxnSpLocks/>
          </p:cNvCxnSpPr>
          <p:nvPr/>
        </p:nvCxnSpPr>
        <p:spPr>
          <a:xfrm flipH="1">
            <a:off x="5517959" y="2859110"/>
            <a:ext cx="1545970" cy="2283914"/>
          </a:xfrm>
          <a:prstGeom prst="straightConnector1">
            <a:avLst/>
          </a:prstGeom>
          <a:ln w="53975">
            <a:solidFill>
              <a:srgbClr val="59F19E"/>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6735009" y="4291152"/>
            <a:ext cx="4178093" cy="1521214"/>
          </a:xfrm>
          <a:prstGeom prst="rect">
            <a:avLst/>
          </a:prstGeom>
        </p:spPr>
      </p:pic>
      <p:sp>
        <p:nvSpPr>
          <p:cNvPr id="10" name="TextBox 9"/>
          <p:cNvSpPr txBox="1"/>
          <p:nvPr/>
        </p:nvSpPr>
        <p:spPr>
          <a:xfrm>
            <a:off x="4868214" y="2581315"/>
            <a:ext cx="4327301" cy="365760"/>
          </a:xfrm>
          <a:prstGeom prst="rect">
            <a:avLst/>
          </a:prstGeom>
          <a:ln w="38100">
            <a:solidFill>
              <a:srgbClr val="59F19E"/>
            </a:solidFill>
          </a:ln>
          <a:effectLst>
            <a:outerShdw blurRad="50800" dist="38100" dir="2700000" algn="tl" rotWithShape="0">
              <a:prstClr val="black">
                <a:alpha val="10000"/>
              </a:prstClr>
            </a:outerShdw>
          </a:effectLst>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n-US" b="1" dirty="0">
                <a:solidFill>
                  <a:srgbClr val="5587C1"/>
                </a:solidFill>
              </a:rPr>
              <a:t> </a:t>
            </a:r>
            <a:r>
              <a:rPr lang="en-US" b="1" dirty="0">
                <a:solidFill>
                  <a:srgbClr val="5587C1"/>
                </a:solidFill>
                <a:latin typeface="Helvetica" panose="020B0604020202020204" pitchFamily="34" charset="0"/>
                <a:cs typeface="Helvetica" panose="020B0604020202020204" pitchFamily="34" charset="0"/>
              </a:rPr>
              <a:t>Step 2: </a:t>
            </a:r>
            <a:r>
              <a:rPr lang="en-US" dirty="0">
                <a:solidFill>
                  <a:srgbClr val="5587C1"/>
                </a:solidFill>
                <a:latin typeface="Helvetica" panose="020B0604020202020204" pitchFamily="34" charset="0"/>
                <a:cs typeface="Helvetica" panose="020B0604020202020204" pitchFamily="34" charset="0"/>
              </a:rPr>
              <a:t>Click on “View Public DOC List”</a:t>
            </a:r>
          </a:p>
        </p:txBody>
      </p:sp>
      <p:cxnSp>
        <p:nvCxnSpPr>
          <p:cNvPr id="16" name="Straight Arrow Connector 15"/>
          <p:cNvCxnSpPr>
            <a:cxnSpLocks/>
          </p:cNvCxnSpPr>
          <p:nvPr/>
        </p:nvCxnSpPr>
        <p:spPr>
          <a:xfrm>
            <a:off x="7834402" y="3893509"/>
            <a:ext cx="1962902" cy="1484595"/>
          </a:xfrm>
          <a:prstGeom prst="straightConnector1">
            <a:avLst/>
          </a:prstGeom>
          <a:ln w="53975">
            <a:solidFill>
              <a:srgbClr val="59F19E"/>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FBEB414-7E40-C06F-EA38-E8EF3C2233C1}"/>
              </a:ext>
            </a:extLst>
          </p:cNvPr>
          <p:cNvSpPr txBox="1"/>
          <p:nvPr/>
        </p:nvSpPr>
        <p:spPr>
          <a:xfrm>
            <a:off x="391160" y="1937800"/>
            <a:ext cx="11409680" cy="460704"/>
          </a:xfrm>
          <a:prstGeom prst="rect">
            <a:avLst/>
          </a:prstGeom>
          <a:noFill/>
        </p:spPr>
        <p:txBody>
          <a:bodyPr wrap="square" rtlCol="0">
            <a:spAutoFit/>
          </a:bodyPr>
          <a:lstStyle/>
          <a:p>
            <a:pPr>
              <a:lnSpc>
                <a:spcPts val="2800"/>
              </a:lnSpc>
            </a:pPr>
            <a:r>
              <a:rPr lang="en-US" sz="2800" dirty="0">
                <a:solidFill>
                  <a:srgbClr val="2C3864"/>
                </a:solidFill>
                <a:latin typeface="Helvetica"/>
              </a:rPr>
              <a:t>Is My Drone or Broadcast Module Remote ID Compliant?</a:t>
            </a:r>
          </a:p>
        </p:txBody>
      </p:sp>
      <p:sp>
        <p:nvSpPr>
          <p:cNvPr id="14" name="TextBox 13"/>
          <p:cNvSpPr txBox="1"/>
          <p:nvPr/>
        </p:nvSpPr>
        <p:spPr>
          <a:xfrm>
            <a:off x="6849052" y="3755673"/>
            <a:ext cx="1805552" cy="365760"/>
          </a:xfrm>
          <a:prstGeom prst="rect">
            <a:avLst/>
          </a:prstGeom>
          <a:ln w="38100">
            <a:solidFill>
              <a:srgbClr val="59F19E"/>
            </a:solidFill>
          </a:ln>
          <a:effectLst>
            <a:outerShdw blurRad="50800" dist="38100" dir="2700000" algn="tl" rotWithShape="0">
              <a:prstClr val="black">
                <a:alpha val="10000"/>
              </a:prstClr>
            </a:outerShdw>
          </a:effectLst>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algn="ctr"/>
            <a:r>
              <a:rPr lang="en-US" b="1" dirty="0">
                <a:solidFill>
                  <a:srgbClr val="5587C1"/>
                </a:solidFill>
              </a:rPr>
              <a:t> </a:t>
            </a:r>
            <a:r>
              <a:rPr lang="en-US" b="1" dirty="0">
                <a:solidFill>
                  <a:srgbClr val="5587C1"/>
                </a:solidFill>
                <a:latin typeface="Helvetica" panose="020B0604020202020204" pitchFamily="34" charset="0"/>
                <a:cs typeface="Helvetica" panose="020B0604020202020204" pitchFamily="34" charset="0"/>
              </a:rPr>
              <a:t>Step 3: </a:t>
            </a:r>
            <a:r>
              <a:rPr lang="en-US" dirty="0">
                <a:solidFill>
                  <a:srgbClr val="5587C1"/>
                </a:solidFill>
                <a:latin typeface="Helvetica" panose="020B0604020202020204" pitchFamily="34" charset="0"/>
                <a:cs typeface="Helvetica" panose="020B0604020202020204" pitchFamily="34" charset="0"/>
              </a:rPr>
              <a:t>Search</a:t>
            </a:r>
          </a:p>
        </p:txBody>
      </p:sp>
      <p:cxnSp>
        <p:nvCxnSpPr>
          <p:cNvPr id="18" name="Straight Arrow Connector 17">
            <a:extLst>
              <a:ext uri="{FF2B5EF4-FFF2-40B4-BE49-F238E27FC236}">
                <a16:creationId xmlns:a16="http://schemas.microsoft.com/office/drawing/2014/main" id="{71DD8C6C-9984-E20D-3715-F207A0B151F7}"/>
              </a:ext>
            </a:extLst>
          </p:cNvPr>
          <p:cNvCxnSpPr>
            <a:cxnSpLocks/>
          </p:cNvCxnSpPr>
          <p:nvPr/>
        </p:nvCxnSpPr>
        <p:spPr>
          <a:xfrm flipH="1">
            <a:off x="4365897" y="2781370"/>
            <a:ext cx="12074" cy="1340063"/>
          </a:xfrm>
          <a:prstGeom prst="straightConnector1">
            <a:avLst/>
          </a:prstGeom>
          <a:ln w="53975">
            <a:solidFill>
              <a:srgbClr val="59F19E"/>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53535" y="2581315"/>
            <a:ext cx="4219477" cy="365760"/>
          </a:xfrm>
          <a:ln w="38100">
            <a:solidFill>
              <a:srgbClr val="59F19E"/>
            </a:solidFill>
          </a:ln>
          <a:effectLst>
            <a:outerShdw blurRad="50800" dist="38100" dir="2700000" algn="tl" rotWithShape="0">
              <a:prstClr val="black">
                <a:alpha val="10000"/>
              </a:prstClr>
            </a:outerShdw>
          </a:effectLst>
        </p:spPr>
        <p:style>
          <a:lnRef idx="2">
            <a:schemeClr val="accent1"/>
          </a:lnRef>
          <a:fillRef idx="1">
            <a:schemeClr val="lt1"/>
          </a:fillRef>
          <a:effectRef idx="0">
            <a:schemeClr val="accent1"/>
          </a:effectRef>
          <a:fontRef idx="minor">
            <a:schemeClr val="dk1"/>
          </a:fontRef>
        </p:style>
        <p:txBody>
          <a:bodyPr anchor="ctr"/>
          <a:lstStyle/>
          <a:p>
            <a:pPr marL="0" indent="0" algn="ctr">
              <a:buNone/>
            </a:pPr>
            <a:r>
              <a:rPr lang="en-US" sz="1800" b="1" dirty="0">
                <a:solidFill>
                  <a:srgbClr val="5587C1"/>
                </a:solidFill>
              </a:rPr>
              <a:t>Step 1: </a:t>
            </a:r>
            <a:r>
              <a:rPr lang="en-US" sz="1800" dirty="0">
                <a:solidFill>
                  <a:srgbClr val="5587C1"/>
                </a:solidFill>
              </a:rPr>
              <a:t>https://uasdoc.faa.gov/login</a:t>
            </a:r>
          </a:p>
        </p:txBody>
      </p:sp>
      <p:pic>
        <p:nvPicPr>
          <p:cNvPr id="22" name="Picture 21">
            <a:extLst>
              <a:ext uri="{FF2B5EF4-FFF2-40B4-BE49-F238E27FC236}">
                <a16:creationId xmlns:a16="http://schemas.microsoft.com/office/drawing/2014/main" id="{38149E55-A7D8-6257-03ED-67713EB8AD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6056" y="1965879"/>
            <a:ext cx="1596632" cy="1596632"/>
          </a:xfrm>
          <a:prstGeom prst="rect">
            <a:avLst/>
          </a:prstGeom>
        </p:spPr>
      </p:pic>
      <p:sp>
        <p:nvSpPr>
          <p:cNvPr id="24" name="TextBox 23">
            <a:extLst>
              <a:ext uri="{FF2B5EF4-FFF2-40B4-BE49-F238E27FC236}">
                <a16:creationId xmlns:a16="http://schemas.microsoft.com/office/drawing/2014/main" id="{3F5F2593-4F82-464A-722F-61C2229CD95A}"/>
              </a:ext>
            </a:extLst>
          </p:cNvPr>
          <p:cNvSpPr txBox="1"/>
          <p:nvPr/>
        </p:nvSpPr>
        <p:spPr>
          <a:xfrm>
            <a:off x="10316056" y="3641124"/>
            <a:ext cx="1596632" cy="276999"/>
          </a:xfrm>
          <a:prstGeom prst="rect">
            <a:avLst/>
          </a:prstGeom>
          <a:noFill/>
        </p:spPr>
        <p:txBody>
          <a:bodyPr wrap="square" rtlCol="0">
            <a:spAutoFit/>
          </a:bodyPr>
          <a:lstStyle/>
          <a:p>
            <a:pPr algn="ctr"/>
            <a:r>
              <a:rPr lang="en-US" sz="1200" b="1" i="0" u="none" strike="noStrike" dirty="0">
                <a:solidFill>
                  <a:srgbClr val="2C3864"/>
                </a:solidFill>
                <a:effectLst/>
                <a:latin typeface="Helvetica" pitchFamily="2" charset="0"/>
              </a:rPr>
              <a:t>UAS DOC website</a:t>
            </a:r>
            <a:endParaRPr lang="en-US" sz="1200" b="1" dirty="0">
              <a:solidFill>
                <a:srgbClr val="2C3864"/>
              </a:solidFill>
              <a:latin typeface="Helvetica" pitchFamily="2" charset="0"/>
            </a:endParaRPr>
          </a:p>
        </p:txBody>
      </p:sp>
    </p:spTree>
    <p:extLst>
      <p:ext uri="{BB962C8B-B14F-4D97-AF65-F5344CB8AC3E}">
        <p14:creationId xmlns:p14="http://schemas.microsoft.com/office/powerpoint/2010/main" val="143356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5156" y="2640169"/>
            <a:ext cx="5731098" cy="3256941"/>
          </a:xfrm>
        </p:spPr>
        <p:txBody>
          <a:bodyPr/>
          <a:lstStyle/>
          <a:p>
            <a:pPr marL="0" indent="0">
              <a:spcBef>
                <a:spcPts val="500"/>
              </a:spcBef>
              <a:spcAft>
                <a:spcPts val="300"/>
              </a:spcAft>
              <a:buNone/>
            </a:pPr>
            <a:r>
              <a:rPr lang="en-US" sz="1600" b="1" dirty="0">
                <a:solidFill>
                  <a:srgbClr val="5587C1"/>
                </a:solidFill>
              </a:rPr>
              <a:t>Step 1: Log in to </a:t>
            </a:r>
            <a:r>
              <a:rPr lang="en-US" sz="1600" b="1" dirty="0" err="1">
                <a:solidFill>
                  <a:srgbClr val="5587C1"/>
                </a:solidFill>
              </a:rPr>
              <a:t>FAADroneZone</a:t>
            </a:r>
            <a:endParaRPr lang="en-US" sz="1600" b="1" dirty="0">
              <a:solidFill>
                <a:srgbClr val="5587C1"/>
              </a:solidFill>
            </a:endParaRPr>
          </a:p>
          <a:p>
            <a:pPr>
              <a:spcBef>
                <a:spcPts val="500"/>
              </a:spcBef>
              <a:spcAft>
                <a:spcPts val="300"/>
              </a:spcAft>
              <a:buFont typeface="Wingdings" pitchFamily="2" charset="2"/>
              <a:buChar char="§"/>
            </a:pPr>
            <a:r>
              <a:rPr lang="en-US" sz="1600" dirty="0"/>
              <a:t>Click on the button labeled “Launch Drone Owners </a:t>
            </a:r>
            <a:br>
              <a:rPr lang="en-US" sz="1600" dirty="0"/>
            </a:br>
            <a:r>
              <a:rPr lang="en-US" sz="1600" dirty="0"/>
              <a:t>and Pilots Dashboard”</a:t>
            </a:r>
          </a:p>
          <a:p>
            <a:pPr>
              <a:spcBef>
                <a:spcPts val="500"/>
              </a:spcBef>
              <a:spcAft>
                <a:spcPts val="300"/>
              </a:spcAft>
              <a:buFont typeface="Wingdings" pitchFamily="2" charset="2"/>
              <a:buChar char="§"/>
            </a:pPr>
            <a:r>
              <a:rPr lang="en-US" sz="1600" dirty="0"/>
              <a:t>Be sure you are on the Recreational Flyer Dashboard </a:t>
            </a:r>
          </a:p>
          <a:p>
            <a:pPr marL="0" indent="0">
              <a:spcBef>
                <a:spcPts val="500"/>
              </a:spcBef>
              <a:spcAft>
                <a:spcPts val="300"/>
              </a:spcAft>
              <a:buNone/>
            </a:pPr>
            <a:r>
              <a:rPr lang="en-US" sz="1600" b="1" dirty="0">
                <a:solidFill>
                  <a:srgbClr val="5587C1"/>
                </a:solidFill>
              </a:rPr>
              <a:t>Step 2: Click on “Manage Device Inventory”</a:t>
            </a:r>
          </a:p>
          <a:p>
            <a:pPr>
              <a:spcBef>
                <a:spcPts val="500"/>
              </a:spcBef>
              <a:spcAft>
                <a:spcPts val="300"/>
              </a:spcAft>
              <a:buFont typeface="Wingdings" pitchFamily="2" charset="2"/>
              <a:buChar char="§"/>
            </a:pPr>
            <a:r>
              <a:rPr lang="en-US" sz="1600" dirty="0"/>
              <a:t>Click on “Add Device”</a:t>
            </a:r>
          </a:p>
          <a:p>
            <a:pPr>
              <a:spcBef>
                <a:spcPts val="500"/>
              </a:spcBef>
              <a:spcAft>
                <a:spcPts val="300"/>
              </a:spcAft>
              <a:buFont typeface="Wingdings" pitchFamily="2" charset="2"/>
              <a:buChar char="§"/>
            </a:pPr>
            <a:r>
              <a:rPr lang="en-US" sz="1600" dirty="0"/>
              <a:t>Answer the Remote ID question “Yes”</a:t>
            </a:r>
          </a:p>
          <a:p>
            <a:pPr>
              <a:spcBef>
                <a:spcPts val="500"/>
              </a:spcBef>
              <a:spcAft>
                <a:spcPts val="300"/>
              </a:spcAft>
              <a:buFont typeface="Wingdings" pitchFamily="2" charset="2"/>
              <a:buChar char="§"/>
            </a:pPr>
            <a:r>
              <a:rPr lang="en-US" sz="1600" dirty="0"/>
              <a:t>Choose the device type from the drop down menu (Remote ID broadcast module or Standard </a:t>
            </a:r>
            <a:br>
              <a:rPr lang="en-US" sz="1600" dirty="0"/>
            </a:br>
            <a:r>
              <a:rPr lang="en-US" sz="1600" dirty="0"/>
              <a:t>Remote ID drone)</a:t>
            </a:r>
          </a:p>
        </p:txBody>
      </p:sp>
      <p:sp>
        <p:nvSpPr>
          <p:cNvPr id="5" name="TextBox 4">
            <a:extLst>
              <a:ext uri="{FF2B5EF4-FFF2-40B4-BE49-F238E27FC236}">
                <a16:creationId xmlns:a16="http://schemas.microsoft.com/office/drawing/2014/main" id="{C4E9C80A-76A9-E68B-60C4-9F0B5998A72B}"/>
              </a:ext>
            </a:extLst>
          </p:cNvPr>
          <p:cNvSpPr txBox="1"/>
          <p:nvPr/>
        </p:nvSpPr>
        <p:spPr>
          <a:xfrm>
            <a:off x="391160" y="1937800"/>
            <a:ext cx="11409680" cy="460704"/>
          </a:xfrm>
          <a:prstGeom prst="rect">
            <a:avLst/>
          </a:prstGeom>
          <a:noFill/>
        </p:spPr>
        <p:txBody>
          <a:bodyPr wrap="square" rtlCol="0">
            <a:spAutoFit/>
          </a:bodyPr>
          <a:lstStyle/>
          <a:p>
            <a:pPr>
              <a:lnSpc>
                <a:spcPts val="2800"/>
              </a:lnSpc>
            </a:pPr>
            <a:r>
              <a:rPr lang="en-US" sz="2800" dirty="0">
                <a:solidFill>
                  <a:srgbClr val="2C3864"/>
                </a:solidFill>
                <a:latin typeface="Helvetica"/>
              </a:rPr>
              <a:t>Updating Registration – Recreational Flyers</a:t>
            </a:r>
          </a:p>
        </p:txBody>
      </p:sp>
      <p:sp>
        <p:nvSpPr>
          <p:cNvPr id="7" name="Content Placeholder 1">
            <a:extLst>
              <a:ext uri="{FF2B5EF4-FFF2-40B4-BE49-F238E27FC236}">
                <a16:creationId xmlns:a16="http://schemas.microsoft.com/office/drawing/2014/main" id="{DC67E9E0-2AE9-7B2B-5FFF-874CAFC37EDE}"/>
              </a:ext>
            </a:extLst>
          </p:cNvPr>
          <p:cNvSpPr txBox="1">
            <a:spLocks/>
          </p:cNvSpPr>
          <p:nvPr/>
        </p:nvSpPr>
        <p:spPr>
          <a:xfrm>
            <a:off x="6362163" y="2640169"/>
            <a:ext cx="5576553" cy="3256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Helvetica"/>
                <a:ea typeface="+mn-ea"/>
                <a:cs typeface="Helvetic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Helvetica"/>
                <a:ea typeface="+mn-ea"/>
                <a:cs typeface="Helvetic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Helvetica"/>
                <a:ea typeface="+mn-ea"/>
                <a:cs typeface="Helvetic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Helvetica"/>
                <a:ea typeface="+mn-ea"/>
                <a:cs typeface="Helvetica"/>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6pPr>
            <a:lvl7pPr marL="2971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bg1">
                    <a:lumMod val="50000"/>
                  </a:schemeClr>
                </a:solidFill>
                <a:latin typeface="Helvetica"/>
                <a:ea typeface="+mn-ea"/>
                <a:cs typeface="Helvetica"/>
              </a:defRPr>
            </a:lvl7pPr>
            <a:lvl8pPr marL="3200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bg1">
                    <a:lumMod val="50000"/>
                  </a:schemeClr>
                </a:solidFill>
                <a:latin typeface="Helvetica"/>
                <a:ea typeface="+mn-ea"/>
                <a:cs typeface="Helvetic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spcAft>
                <a:spcPts val="300"/>
              </a:spcAft>
              <a:buFont typeface="Wingdings" pitchFamily="2" charset="2"/>
              <a:buChar char="§"/>
            </a:pPr>
            <a:r>
              <a:rPr lang="en-US" sz="1600" dirty="0"/>
              <a:t>Enter the Remote ID serial number (NOTE: this number may be on either the device or the controller)</a:t>
            </a:r>
          </a:p>
          <a:p>
            <a:pPr>
              <a:spcBef>
                <a:spcPts val="500"/>
              </a:spcBef>
              <a:spcAft>
                <a:spcPts val="300"/>
              </a:spcAft>
              <a:buFont typeface="Wingdings" pitchFamily="2" charset="2"/>
              <a:buChar char="§"/>
            </a:pPr>
            <a:r>
              <a:rPr lang="en-US" sz="1600" dirty="0"/>
              <a:t>Click on “Add Device”</a:t>
            </a:r>
          </a:p>
          <a:p>
            <a:pPr marL="0" indent="0">
              <a:spcBef>
                <a:spcPts val="500"/>
              </a:spcBef>
              <a:spcAft>
                <a:spcPts val="300"/>
              </a:spcAft>
              <a:buNone/>
            </a:pPr>
            <a:r>
              <a:rPr lang="en-US" sz="1600" b="1" dirty="0">
                <a:solidFill>
                  <a:srgbClr val="5587C1"/>
                </a:solidFill>
              </a:rPr>
              <a:t>Step 3: Return to “Your Inventory”</a:t>
            </a:r>
          </a:p>
          <a:p>
            <a:pPr>
              <a:spcBef>
                <a:spcPts val="500"/>
              </a:spcBef>
              <a:spcAft>
                <a:spcPts val="300"/>
              </a:spcAft>
              <a:buFont typeface="Wingdings" pitchFamily="2" charset="2"/>
              <a:buChar char="§"/>
            </a:pPr>
            <a:r>
              <a:rPr lang="en-US" sz="1600" dirty="0"/>
              <a:t>To cancel a previously registered device, click on three vertical dots associated with device under the “Actions” column and select “Cancel”</a:t>
            </a:r>
          </a:p>
        </p:txBody>
      </p:sp>
    </p:spTree>
    <p:extLst>
      <p:ext uri="{BB962C8B-B14F-4D97-AF65-F5344CB8AC3E}">
        <p14:creationId xmlns:p14="http://schemas.microsoft.com/office/powerpoint/2010/main" val="4068617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950B1529A8E043B304F320AB37DBB7" ma:contentTypeVersion="15" ma:contentTypeDescription="Create a new document." ma:contentTypeScope="" ma:versionID="40a5f0e9bf914c9e41d7bb6e5eb27c9d">
  <xsd:schema xmlns:xsd="http://www.w3.org/2001/XMLSchema" xmlns:xs="http://www.w3.org/2001/XMLSchema" xmlns:p="http://schemas.microsoft.com/office/2006/metadata/properties" xmlns:ns2="a1bb406f-d01b-422f-97c2-4ed7c5c696e7" xmlns:ns3="ee418747-dca3-4870-b453-2a620abc3cb1" targetNamespace="http://schemas.microsoft.com/office/2006/metadata/properties" ma:root="true" ma:fieldsID="df602b73590ba88039fa547a5ed23be1" ns2:_="" ns3:_="">
    <xsd:import namespace="a1bb406f-d01b-422f-97c2-4ed7c5c696e7"/>
    <xsd:import namespace="ee418747-dca3-4870-b453-2a620abc3c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HopperID" minOccurs="0"/>
                <xsd:element ref="ns2:Artifac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b406f-d01b-422f-97c2-4ed7c5c696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2e69889-3f5c-4d03-949d-b90f720ff4f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HopperID" ma:index="21" nillable="true" ma:displayName="Hopper ID" ma:default="H-" ma:format="Dropdown" ma:internalName="HopperID">
      <xsd:simpleType>
        <xsd:restriction base="dms:Text">
          <xsd:maxLength value="10"/>
        </xsd:restriction>
      </xsd:simpleType>
    </xsd:element>
    <xsd:element name="ArtifactID" ma:index="22" nillable="true" ma:displayName="Artifact ID" ma:default="A-" ma:format="Dropdown" ma:internalName="ArtifactID">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ee418747-dca3-4870-b453-2a620abc3c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09de16a-0753-41a2-aed9-c1a78167b8cc}" ma:internalName="TaxCatchAll" ma:showField="CatchAllData" ma:web="ee418747-dca3-4870-b453-2a620abc3c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rtifactID xmlns="a1bb406f-d01b-422f-97c2-4ed7c5c696e7">A-</ArtifactID>
    <TaxCatchAll xmlns="ee418747-dca3-4870-b453-2a620abc3cb1" xsi:nil="true"/>
    <HopperID xmlns="a1bb406f-d01b-422f-97c2-4ed7c5c696e7">H-</HopperID>
    <lcf76f155ced4ddcb4097134ff3c332f xmlns="a1bb406f-d01b-422f-97c2-4ed7c5c696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209E4B-5DEA-429A-BB21-54348DBF7E93}">
  <ds:schemaRefs>
    <ds:schemaRef ds:uri="http://schemas.microsoft.com/sharepoint/v3/contenttype/forms"/>
  </ds:schemaRefs>
</ds:datastoreItem>
</file>

<file path=customXml/itemProps2.xml><?xml version="1.0" encoding="utf-8"?>
<ds:datastoreItem xmlns:ds="http://schemas.openxmlformats.org/officeDocument/2006/customXml" ds:itemID="{CAE8B25E-7E9D-4FEB-B7EB-E5DF50734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b406f-d01b-422f-97c2-4ed7c5c696e7"/>
    <ds:schemaRef ds:uri="ee418747-dca3-4870-b453-2a620abc3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141BC2-0D48-4B7C-A952-9FC1B60E563B}">
  <ds:schemaRefs>
    <ds:schemaRef ds:uri="http://purl.org/dc/elements/1.1/"/>
    <ds:schemaRef ds:uri="http://schemas.microsoft.com/office/2006/metadata/properties"/>
    <ds:schemaRef ds:uri="e4df6fb9-7f5d-4876-9a99-8ab4fa680755"/>
    <ds:schemaRef ds:uri="http://purl.org/dc/terms/"/>
    <ds:schemaRef ds:uri="71f32d46-6d44-42df-9bf9-b69fba18344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a1bb406f-d01b-422f-97c2-4ed7c5c696e7"/>
    <ds:schemaRef ds:uri="ee418747-dca3-4870-b453-2a620abc3cb1"/>
  </ds:schemaRefs>
</ds:datastoreItem>
</file>

<file path=docProps/app.xml><?xml version="1.0" encoding="utf-8"?>
<Properties xmlns="http://schemas.openxmlformats.org/officeDocument/2006/extended-properties" xmlns:vt="http://schemas.openxmlformats.org/officeDocument/2006/docPropsVTypes">
  <TotalTime>771</TotalTime>
  <Words>1930</Words>
  <Application>Microsoft Office PowerPoint</Application>
  <PresentationFormat>Widescreen</PresentationFormat>
  <Paragraphs>160</Paragraphs>
  <Slides>13</Slides>
  <Notes>12</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Tressler, Gretchen E (FAA)</dc:creator>
  <cp:lastModifiedBy>Picciano, John A (FAA)</cp:lastModifiedBy>
  <cp:revision>143</cp:revision>
  <dcterms:created xsi:type="dcterms:W3CDTF">2020-12-10T21:06:05Z</dcterms:created>
  <dcterms:modified xsi:type="dcterms:W3CDTF">2023-09-21T17:38:48Z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0x0101004F950B1529A8E043B304F320AB37DBB7</vt:lpwstr>
  </property>
  <property fmtid="{D5CDD505-2E9C-101B-9397-08002B2CF9AE}" pid="3" name="MediaServiceImageTags">
    <vt:lpwstr/>
  </property>
</Properties>
</file>